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5" r:id="rId6"/>
    <p:sldMasterId id="214748366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39" roundtripDataSignature="AMtx7miDS/VR1S7fA/6NMN4TIzeN+8Uo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77B993-BF44-447E-9143-182BD60B6EE2}">
  <a:tblStyle styleId="{5877B993-BF44-447E-9143-182BD60B6EE2}" styleName="Table_0">
    <a:wholeTbl>
      <a:tcTxStyle b="off" i="off">
        <a:font>
          <a:latin typeface="腾讯体 W7"/>
          <a:ea typeface="腾讯体 W7"/>
          <a:cs typeface="腾讯体 W7"/>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腾讯体 W7"/>
          <a:ea typeface="腾讯体 W7"/>
          <a:cs typeface="腾讯体 W7"/>
        </a:font>
        <a:schemeClr val="lt1"/>
      </a:tcTxStyle>
      <a:tcStyle>
        <a:fill>
          <a:solidFill>
            <a:schemeClr val="accent1"/>
          </a:solidFill>
        </a:fill>
      </a:tcStyle>
    </a:lastCol>
    <a:firstCol>
      <a:tcTxStyle b="on" i="off">
        <a:font>
          <a:latin typeface="腾讯体 W7"/>
          <a:ea typeface="腾讯体 W7"/>
          <a:cs typeface="腾讯体 W7"/>
        </a:font>
        <a:schemeClr val="lt1"/>
      </a:tcTxStyle>
      <a:tcStyle>
        <a:fill>
          <a:solidFill>
            <a:schemeClr val="accent1"/>
          </a:solidFill>
        </a:fill>
      </a:tcStyle>
    </a:firstCol>
    <a:lastRow>
      <a:tcTxStyle b="on" i="off">
        <a:font>
          <a:latin typeface="腾讯体 W7"/>
          <a:ea typeface="腾讯体 W7"/>
          <a:cs typeface="腾讯体 W7"/>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腾讯体 W7"/>
          <a:ea typeface="腾讯体 W7"/>
          <a:cs typeface="腾讯体 W7"/>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customschemas.google.com/relationships/presentationmetadata" Target="metadata"/><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3850443" y="9644864"/>
            <a:ext cx="2945659" cy="28177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69dfeabaf_0_46: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e69dfeabaf_0_4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69dfeabaf_0_30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e69dfeabaf_0_30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lnSpc>
                <a:spcPct val="100000"/>
              </a:lnSpc>
              <a:spcBef>
                <a:spcPts val="0"/>
              </a:spcBef>
              <a:spcAft>
                <a:spcPts val="0"/>
              </a:spcAft>
              <a:buSzPts val="1000"/>
              <a:buChar char="🞐"/>
            </a:pPr>
            <a:r>
              <a:rPr lang="en-US"/>
              <a:t>Research content outline</a:t>
            </a:r>
            <a:endParaRPr/>
          </a:p>
          <a:p>
            <a:pPr indent="-171450" lvl="0" marL="171450" rtl="0" algn="l">
              <a:lnSpc>
                <a:spcPct val="100000"/>
              </a:lnSpc>
              <a:spcBef>
                <a:spcPts val="0"/>
              </a:spcBef>
              <a:spcAft>
                <a:spcPts val="0"/>
              </a:spcAft>
              <a:buSzPts val="1000"/>
              <a:buChar char="🞐"/>
            </a:pPr>
            <a:r>
              <a:rPr lang="en-US"/>
              <a:t>Research from both application and infrastructure aspects</a:t>
            </a:r>
            <a:endParaRPr/>
          </a:p>
          <a:p>
            <a:pPr indent="-171450" lvl="0" marL="171450" rtl="0" algn="l">
              <a:lnSpc>
                <a:spcPct val="100000"/>
              </a:lnSpc>
              <a:spcBef>
                <a:spcPts val="0"/>
              </a:spcBef>
              <a:spcAft>
                <a:spcPts val="0"/>
              </a:spcAft>
              <a:buSzPts val="1000"/>
              <a:buChar char="🞐"/>
            </a:pPr>
            <a:r>
              <a:rPr lang="en-US"/>
              <a:t>System Research</a:t>
            </a:r>
            <a:endParaRPr/>
          </a:p>
          <a:p>
            <a:pPr indent="-173037" lvl="1" marL="355600" rtl="0" algn="l">
              <a:lnSpc>
                <a:spcPct val="100000"/>
              </a:lnSpc>
              <a:spcBef>
                <a:spcPts val="0"/>
              </a:spcBef>
              <a:spcAft>
                <a:spcPts val="0"/>
              </a:spcAft>
              <a:buSzPts val="1000"/>
              <a:buChar char="■"/>
            </a:pPr>
            <a:r>
              <a:rPr lang="en-US"/>
              <a:t>Business architecture: understand the information about the business type, requirements and pain points related to the system, and determine the requirements for running the application based on this information</a:t>
            </a:r>
            <a:endParaRPr/>
          </a:p>
          <a:p>
            <a:pPr indent="-173037" lvl="1" marL="355600" rtl="0" algn="l">
              <a:lnSpc>
                <a:spcPct val="100000"/>
              </a:lnSpc>
              <a:spcBef>
                <a:spcPts val="0"/>
              </a:spcBef>
              <a:spcAft>
                <a:spcPts val="0"/>
              </a:spcAft>
              <a:buSzPts val="1000"/>
              <a:buChar char="■"/>
            </a:pPr>
            <a:r>
              <a:rPr lang="en-US"/>
              <a:t>Application and data architecture: understand the application architecture composition, technology stack, access volume, user distribution and other attributes of the application system; understand structured data, unstructured data architecture, understand data volume size, data growth and other attributes</a:t>
            </a:r>
            <a:endParaRPr/>
          </a:p>
          <a:p>
            <a:pPr indent="-171450" lvl="0" marL="171450" rtl="0" algn="l">
              <a:lnSpc>
                <a:spcPct val="100000"/>
              </a:lnSpc>
              <a:spcBef>
                <a:spcPts val="0"/>
              </a:spcBef>
              <a:spcAft>
                <a:spcPts val="0"/>
              </a:spcAft>
              <a:buSzPts val="1000"/>
              <a:buChar char="🞐"/>
            </a:pPr>
            <a:r>
              <a:rPr lang="en-US"/>
              <a:t>Infrastructure Research.</a:t>
            </a:r>
            <a:endParaRPr/>
          </a:p>
          <a:p>
            <a:pPr indent="-173037" lvl="1" marL="355600" rtl="0" algn="l">
              <a:lnSpc>
                <a:spcPct val="100000"/>
              </a:lnSpc>
              <a:spcBef>
                <a:spcPts val="0"/>
              </a:spcBef>
              <a:spcAft>
                <a:spcPts val="0"/>
              </a:spcAft>
              <a:buSzPts val="1000"/>
              <a:buChar char="■"/>
            </a:pPr>
            <a:r>
              <a:rPr lang="en-US"/>
              <a:t>Understanding of underlying compute, storage, network, security and other attributes</a:t>
            </a:r>
            <a:endParaRPr/>
          </a:p>
          <a:p>
            <a:pPr indent="-173037" lvl="1" marL="355600" rtl="0" algn="l">
              <a:lnSpc>
                <a:spcPct val="100000"/>
              </a:lnSpc>
              <a:spcBef>
                <a:spcPts val="0"/>
              </a:spcBef>
              <a:spcAft>
                <a:spcPts val="0"/>
              </a:spcAft>
              <a:buSzPts val="1000"/>
              <a:buChar char="■"/>
            </a:pPr>
            <a:r>
              <a:rPr lang="en-US"/>
              <a:t>Understand regional and availability zone distribution</a:t>
            </a:r>
            <a:endParaRPr/>
          </a:p>
          <a:p>
            <a:pPr indent="-173037" lvl="1" marL="355600" rtl="0" algn="l">
              <a:lnSpc>
                <a:spcPct val="100000"/>
              </a:lnSpc>
              <a:spcBef>
                <a:spcPts val="0"/>
              </a:spcBef>
              <a:spcAft>
                <a:spcPts val="0"/>
              </a:spcAft>
              <a:buSzPts val="1000"/>
              <a:buChar char="■"/>
            </a:pPr>
            <a:r>
              <a:rPr lang="en-US"/>
              <a:t>Understand O&amp;M pressures and pain points</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69dfeabaf_0_31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e69dfeabaf_0_31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69dfeabaf_0_31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e69dfeabaf_0_31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69dfeabaf_0_32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e69dfeabaf_0_32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e69dfeabaf_0_32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e69dfeabaf_0_32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69dfeabaf_0_33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e69dfeabaf_0_33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e69dfeabaf_0_33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e69dfeabaf_0_33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e69dfeabaf_0_34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e69dfeabaf_0_34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e69dfeabaf_0_34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e69dfeabaf_0_34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e69dfeabaf_0_35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e69dfeabaf_0_35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69dfeabaf_0_136: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e69dfeabaf_0_136: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e69dfeabaf_0_35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e69dfeabaf_0_35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e69dfeabaf_0_36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e69dfeabaf_0_36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Unitary architecture: Unitary architecture has evolved from the field of parallel computing. In the field of distributed service design, a unit is a self-contained installation that satisfies all business operations of a partition</a:t>
            </a:r>
            <a:endParaRPr/>
          </a:p>
          <a:p>
            <a:pPr indent="-171450" lvl="0" marL="171450" rtl="0" algn="l">
              <a:spcBef>
                <a:spcPts val="0"/>
              </a:spcBef>
              <a:spcAft>
                <a:spcPts val="0"/>
              </a:spcAft>
              <a:buSzPts val="1000"/>
              <a:buChar char="🞐"/>
            </a:pPr>
            <a:r>
              <a:rPr lang="en-US"/>
              <a:t>Data partitions: All nodes of the same application connect all data partitions of this business, and several data partitions are deployed on each partition. Any application node may receive business requests from any user, and then access the data of the corresponding sub-base according to the data partition rules.</a:t>
            </a:r>
            <a:endParaRPr/>
          </a:p>
          <a:p>
            <a:pPr indent="-171450" lvl="0" marL="171450" rtl="0" algn="l">
              <a:spcBef>
                <a:spcPts val="0"/>
              </a:spcBef>
              <a:spcAft>
                <a:spcPts val="0"/>
              </a:spcAft>
              <a:buSzPts val="1000"/>
              <a:buChar char="🞐"/>
            </a:pPr>
            <a:r>
              <a:rPr lang="en-US"/>
              <a:t>Unitization transformation: The database has a limited number of connections, and when the business keeps growing, the nodes increase, which will occupy the number of connections of each sub-base and gradually degrade the performance, in a unitized way, the application server in each unit only connects to the data sub-base of this unit.</a:t>
            </a:r>
            <a:endParaRPr/>
          </a:p>
          <a:p>
            <a:pPr indent="-171450" lvl="0" marL="171450" rtl="0" algn="l">
              <a:spcBef>
                <a:spcPts val="0"/>
              </a:spcBef>
              <a:spcAft>
                <a:spcPts val="0"/>
              </a:spcAft>
              <a:buSzPts val="1000"/>
              <a:buChar char="🞐"/>
            </a:pPr>
            <a:r>
              <a:t/>
            </a:r>
            <a:endParaRPr/>
          </a:p>
          <a:p>
            <a:pPr indent="-171450" lvl="0" marL="171450" rtl="0" algn="l">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e69dfeabaf_0_36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e69dfeabaf_0_36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A unit is a self contained installation that satisfies all business operations of a certain partition. When doing the splitting of the database, the bike data and operation data of different cities can be put in the corresponding units, but data like user account information, which needs to be globally synchronized, cannot be used as regional data.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e69dfeabaf_0_37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e69dfeabaf_0_37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e69dfeabaf_0_37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e69dfeabaf_0_37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69dfeabaf_0_38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e69dfeabaf_0_38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When considering IT system architecture, you need to start from the whole business process, not only in the design of the background application, people, vehicles, applications</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e69dfeabaf_0_38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e69dfeabaf_0_38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e69dfeabaf_0_39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e69dfeabaf_0_39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e69dfeabaf_0_39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e69dfeabaf_0_39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e69dfeabaf_0_40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e69dfeabaf_0_40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Narrowband IoT (NB-IoT/eMTC) technology provides a connection between the bike lock and the application server, allowing the lock to synchronize various information from the server, such as lock status, bike location and unlock code.</a:t>
            </a:r>
            <a:endParaRPr/>
          </a:p>
          <a:p>
            <a:pPr indent="-171450" lvl="0" marL="171450" rtl="0" algn="l">
              <a:spcBef>
                <a:spcPts val="0"/>
              </a:spcBef>
              <a:spcAft>
                <a:spcPts val="0"/>
              </a:spcAft>
              <a:buSzPts val="1000"/>
              <a:buChar char="🞐"/>
            </a:pPr>
            <a:r>
              <a:rPr lang="en-US"/>
              <a:t>Compared with the GSM technology previously used for bike-sharing, NB-IoT technology has excellent performance advantages in terms of coverage, capacity and power consumption. With NB-IoT technology, a single battery can support the whole bicycle for 2-3 years without any external power assistance.</a:t>
            </a:r>
            <a:endParaRPr/>
          </a:p>
          <a:p>
            <a:pPr indent="-171450" lvl="0" marL="171450" rtl="0" algn="l">
              <a:spcBef>
                <a:spcPts val="0"/>
              </a:spcBef>
              <a:spcAft>
                <a:spcPts val="0"/>
              </a:spcAft>
              <a:buSzPts val="1000"/>
              <a:buChar char="🞐"/>
            </a:pPr>
            <a:r>
              <a:t/>
            </a:r>
            <a:endParaRPr/>
          </a:p>
          <a:p>
            <a:pPr indent="-171450" lvl="0" marL="171450" rtl="0" algn="l">
              <a:spcBef>
                <a:spcPts val="0"/>
              </a:spcBef>
              <a:spcAft>
                <a:spcPts val="0"/>
              </a:spcAft>
              <a:buSzPts val="1000"/>
              <a:buChar char="🞐"/>
            </a:pPr>
            <a:r>
              <a:t/>
            </a:r>
            <a:endParaRPr/>
          </a:p>
          <a:p>
            <a:pPr indent="-107950" lvl="0" marL="171450" rtl="0" algn="l">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69dfeabaf_0_23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e69dfeabaf_0_23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e69dfeabaf_0_452:notes"/>
          <p:cNvSpPr txBox="1"/>
          <p:nvPr>
            <p:ph idx="1" type="body"/>
          </p:nvPr>
        </p:nvSpPr>
        <p:spPr>
          <a:xfrm>
            <a:off x="679768" y="4777188"/>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100"/>
              <a:buNone/>
            </a:pPr>
            <a:r>
              <a:t/>
            </a:r>
            <a:endParaRPr/>
          </a:p>
          <a:p>
            <a:pPr indent="0" lvl="0" marL="0" rtl="0" algn="l">
              <a:lnSpc>
                <a:spcPct val="150000"/>
              </a:lnSpc>
              <a:spcBef>
                <a:spcPts val="1000"/>
              </a:spcBef>
              <a:spcAft>
                <a:spcPts val="0"/>
              </a:spcAft>
              <a:buSzPts val="1000"/>
              <a:buNone/>
            </a:pPr>
            <a:r>
              <a:t/>
            </a:r>
            <a:endParaRPr>
              <a:latin typeface="Arial"/>
              <a:ea typeface="Arial"/>
              <a:cs typeface="Arial"/>
              <a:sym typeface="Arial"/>
            </a:endParaRPr>
          </a:p>
        </p:txBody>
      </p:sp>
      <p:sp>
        <p:nvSpPr>
          <p:cNvPr id="632" name="Google Shape;632;ge69dfeabaf_0_452:notes"/>
          <p:cNvSpPr/>
          <p:nvPr>
            <p:ph idx="2" type="sldImg"/>
          </p:nvPr>
        </p:nvSpPr>
        <p:spPr>
          <a:xfrm>
            <a:off x="679767" y="1240828"/>
            <a:ext cx="54381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69dfeabaf_0_27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e69dfeabaf_0_27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69dfeabaf_0_28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e69dfeabaf_0_28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69dfeabaf_0_28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e69dfeabaf_0_28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The business process of bicycle sharing needs to connect bicycle and user through application, and the components can be divided into backend application, cell phone application and bicycle smart lock. The backend application interacts with the cell phone application and the bicycle smart lock through the wide area wireless network to realize the management of user data and bicycle data.</a:t>
            </a:r>
            <a:endParaRPr/>
          </a:p>
          <a:p>
            <a:pPr indent="-171450" lvl="0" marL="171450" rtl="0" algn="l">
              <a:spcBef>
                <a:spcPts val="0"/>
              </a:spcBef>
              <a:spcAft>
                <a:spcPts val="0"/>
              </a:spcAft>
              <a:buSzPts val="1000"/>
              <a:buChar char="🞐"/>
            </a:pPr>
            <a:r>
              <a:t/>
            </a:r>
            <a:endParaRPr/>
          </a:p>
          <a:p>
            <a:pPr indent="-171450" lvl="0" marL="171450" rtl="0" algn="l">
              <a:spcBef>
                <a:spcPts val="0"/>
              </a:spcBef>
              <a:spcAft>
                <a:spcPts val="0"/>
              </a:spcAft>
              <a:buSzPts val="1000"/>
              <a:buChar char="🞐"/>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69dfeabaf_0_29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e69dfeabaf_0_29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69dfeabaf_0_297: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e69dfeabaf_0_297: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69dfeabaf_0_302:notes"/>
          <p:cNvSpPr/>
          <p:nvPr>
            <p:ph idx="2" type="sldImg"/>
          </p:nvPr>
        </p:nvSpPr>
        <p:spPr>
          <a:xfrm>
            <a:off x="519113" y="787400"/>
            <a:ext cx="57597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e69dfeabaf_0_302:notes"/>
          <p:cNvSpPr txBox="1"/>
          <p:nvPr>
            <p:ph idx="1" type="body"/>
          </p:nvPr>
        </p:nvSpPr>
        <p:spPr>
          <a:xfrm>
            <a:off x="519502" y="4337951"/>
            <a:ext cx="5758800" cy="4910700"/>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3" name="Shape 13"/>
        <p:cNvGrpSpPr/>
        <p:nvPr/>
      </p:nvGrpSpPr>
      <p:grpSpPr>
        <a:xfrm>
          <a:off x="0" y="0"/>
          <a:ext cx="0" cy="0"/>
          <a:chOff x="0" y="0"/>
          <a:chExt cx="0" cy="0"/>
        </a:xfrm>
      </p:grpSpPr>
      <p:pic>
        <p:nvPicPr>
          <p:cNvPr descr="E:\5月\五月PPT\腾讯云相关课程模板(待确认版)\腾讯云课程.jpg腾讯云课程" id="14" name="Google Shape;14;p32"/>
          <p:cNvPicPr preferRelativeResize="0"/>
          <p:nvPr/>
        </p:nvPicPr>
        <p:blipFill rotWithShape="1">
          <a:blip r:embed="rId2">
            <a:alphaModFix/>
          </a:blip>
          <a:srcRect b="0" l="0" r="0" t="0"/>
          <a:stretch/>
        </p:blipFill>
        <p:spPr>
          <a:xfrm>
            <a:off x="-27732" y="0"/>
            <a:ext cx="12226925" cy="6872288"/>
          </a:xfrm>
          <a:prstGeom prst="rect">
            <a:avLst/>
          </a:prstGeom>
          <a:noFill/>
          <a:ln>
            <a:noFill/>
          </a:ln>
        </p:spPr>
      </p:pic>
      <p:sp>
        <p:nvSpPr>
          <p:cNvPr id="15" name="Google Shape;15;p32"/>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32"/>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32"/>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57" name="Shape 57"/>
        <p:cNvGrpSpPr/>
        <p:nvPr/>
      </p:nvGrpSpPr>
      <p:grpSpPr>
        <a:xfrm>
          <a:off x="0" y="0"/>
          <a:ext cx="0" cy="0"/>
          <a:chOff x="0" y="0"/>
          <a:chExt cx="0" cy="0"/>
        </a:xfrm>
      </p:grpSpPr>
      <p:pic>
        <p:nvPicPr>
          <p:cNvPr descr="E:\5月\五月PPT\腾讯云相关课程模板(待确认版)\腾讯云课程.jpg腾讯云课程" id="58" name="Google Shape;58;ge69dfeabaf_0_263"/>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59" name="Google Shape;59;ge69dfeabaf_0_263"/>
          <p:cNvSpPr txBox="1"/>
          <p:nvPr/>
        </p:nvSpPr>
        <p:spPr>
          <a:xfrm>
            <a:off x="3569957" y="2603500"/>
            <a:ext cx="5052000" cy="1200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FFFF"/>
                </a:solidFill>
                <a:latin typeface="Arial"/>
                <a:ea typeface="Arial"/>
                <a:cs typeface="Arial"/>
                <a:sym typeface="Arial"/>
              </a:rPr>
              <a:t>Thank You!</a:t>
            </a:r>
            <a:endParaRPr b="0" i="0" sz="7200" u="none" cap="none" strike="noStrike">
              <a:solidFill>
                <a:srgbClr val="FFFFFF"/>
              </a:solidFill>
              <a:latin typeface="Arial"/>
              <a:ea typeface="Arial"/>
              <a:cs typeface="Arial"/>
              <a:sym typeface="Arial"/>
            </a:endParaRPr>
          </a:p>
        </p:txBody>
      </p:sp>
      <p:sp>
        <p:nvSpPr>
          <p:cNvPr id="60" name="Google Shape;60;ge69dfeabaf_0_263"/>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61" name="Google Shape;61;ge69dfeabaf_0_263"/>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62" name="Google Shape;62;ge69dfeabaf_0_263"/>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ge69dfeabaf_0_263"/>
          <p:cNvPicPr preferRelativeResize="0"/>
          <p:nvPr/>
        </p:nvPicPr>
        <p:blipFill rotWithShape="1">
          <a:blip r:embed="rId3">
            <a:alphaModFix/>
          </a:blip>
          <a:srcRect b="0" l="0" r="0" t="0"/>
          <a:stretch/>
        </p:blipFill>
        <p:spPr>
          <a:xfrm>
            <a:off x="4785454" y="1229563"/>
            <a:ext cx="734390" cy="611991"/>
          </a:xfrm>
          <a:prstGeom prst="rect">
            <a:avLst/>
          </a:prstGeom>
          <a:noFill/>
          <a:ln>
            <a:noFill/>
          </a:ln>
        </p:spPr>
      </p:pic>
      <p:sp>
        <p:nvSpPr>
          <p:cNvPr id="64" name="Google Shape;64;ge69dfeabaf_0_263"/>
          <p:cNvSpPr txBox="1"/>
          <p:nvPr/>
        </p:nvSpPr>
        <p:spPr>
          <a:xfrm>
            <a:off x="5519936" y="1304764"/>
            <a:ext cx="215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Tencent Cloud</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65" name="Shape 65"/>
        <p:cNvGrpSpPr/>
        <p:nvPr/>
      </p:nvGrpSpPr>
      <p:grpSpPr>
        <a:xfrm>
          <a:off x="0" y="0"/>
          <a:ext cx="0" cy="0"/>
          <a:chOff x="0" y="0"/>
          <a:chExt cx="0" cy="0"/>
        </a:xfrm>
      </p:grpSpPr>
      <p:sp>
        <p:nvSpPr>
          <p:cNvPr id="66" name="Google Shape;66;ge69dfeabaf_0_271"/>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228600" lvl="0" marL="457200" rtl="0" algn="l">
              <a:lnSpc>
                <a:spcPct val="150000"/>
              </a:lnSpc>
              <a:spcBef>
                <a:spcPts val="0"/>
              </a:spcBef>
              <a:spcAft>
                <a:spcPts val="0"/>
              </a:spcAft>
              <a:buClr>
                <a:schemeClr val="accent1"/>
              </a:buClr>
              <a:buSzPts val="2400"/>
              <a:buFont typeface="Arial"/>
              <a:buNone/>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Arial"/>
              <a:buChar char="■"/>
              <a:defRPr>
                <a:latin typeface="Arial"/>
                <a:ea typeface="Arial"/>
                <a:cs typeface="Arial"/>
                <a:sym typeface="Arial"/>
              </a:defRPr>
            </a:lvl2pPr>
            <a:lvl3pPr indent="-228600" lvl="2" marL="1371600" rtl="0" algn="l">
              <a:lnSpc>
                <a:spcPct val="150000"/>
              </a:lnSpc>
              <a:spcBef>
                <a:spcPts val="500"/>
              </a:spcBef>
              <a:spcAft>
                <a:spcPts val="0"/>
              </a:spcAft>
              <a:buClr>
                <a:schemeClr val="accent1"/>
              </a:buClr>
              <a:buSzPts val="1800"/>
              <a:buFont typeface="Arial"/>
              <a:buNone/>
              <a:defRPr>
                <a:latin typeface="Arial"/>
                <a:ea typeface="Arial"/>
                <a:cs typeface="Arial"/>
                <a:sym typeface="Arial"/>
              </a:defRPr>
            </a:lvl3pPr>
            <a:lvl4pPr indent="-330200" lvl="3" marL="1828800" rtl="0" algn="l">
              <a:lnSpc>
                <a:spcPct val="150000"/>
              </a:lnSpc>
              <a:spcBef>
                <a:spcPts val="500"/>
              </a:spcBef>
              <a:spcAft>
                <a:spcPts val="0"/>
              </a:spcAft>
              <a:buClr>
                <a:schemeClr val="accent1"/>
              </a:buClr>
              <a:buSzPts val="1600"/>
              <a:buFont typeface="Arial"/>
              <a:buChar char="•"/>
              <a:defRPr>
                <a:latin typeface="Arial"/>
                <a:ea typeface="Arial"/>
                <a:cs typeface="Arial"/>
                <a:sym typeface="Arial"/>
              </a:defRPr>
            </a:lvl4pPr>
            <a:lvl5pPr indent="-317500" lvl="4" marL="2286000" rtl="0" algn="l">
              <a:lnSpc>
                <a:spcPct val="150000"/>
              </a:lnSpc>
              <a:spcBef>
                <a:spcPts val="500"/>
              </a:spcBef>
              <a:spcAft>
                <a:spcPts val="0"/>
              </a:spcAft>
              <a:buClr>
                <a:schemeClr val="accent1"/>
              </a:buClr>
              <a:buSzPts val="1400"/>
              <a:buFont typeface="Arial"/>
              <a:buChar char="•"/>
              <a:defRPr>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indent="-342900" lvl="6" marL="32004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indent="-342900" lvl="7" marL="36576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indent="-342900" lvl="8" marL="41148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p:txBody>
      </p:sp>
      <p:sp>
        <p:nvSpPr>
          <p:cNvPr id="67" name="Google Shape;67;ge69dfeabaf_0_271"/>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68" name="Google Shape;68;ge69dfeabaf_0_271"/>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69" name="Google Shape;69;ge69dfeabaf_0_271"/>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ge69dfeabaf_0_271"/>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79" name="Shape 79"/>
        <p:cNvGrpSpPr/>
        <p:nvPr/>
      </p:nvGrpSpPr>
      <p:grpSpPr>
        <a:xfrm>
          <a:off x="0" y="0"/>
          <a:ext cx="0" cy="0"/>
          <a:chOff x="0" y="0"/>
          <a:chExt cx="0" cy="0"/>
        </a:xfrm>
      </p:grpSpPr>
      <p:pic>
        <p:nvPicPr>
          <p:cNvPr descr="E:\5月\五月PPT\腾讯云相关课程模板(待确认版)\腾讯云课程.jpg腾讯云课程" id="80" name="Google Shape;80;ge69dfeabaf_0_465"/>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81" name="Google Shape;81;ge69dfeabaf_0_465"/>
          <p:cNvSpPr txBox="1"/>
          <p:nvPr>
            <p:ph idx="1" type="body"/>
          </p:nvPr>
        </p:nvSpPr>
        <p:spPr>
          <a:xfrm>
            <a:off x="1415481" y="2576032"/>
            <a:ext cx="9361200" cy="741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2" name="Google Shape;82;ge69dfeabaf_0_465"/>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83" name="Google Shape;83;ge69dfeabaf_0_465"/>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84" name="Google Shape;84;ge69dfeabaf_0_465"/>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e69dfeabaf_0_465"/>
          <p:cNvPicPr preferRelativeResize="0"/>
          <p:nvPr/>
        </p:nvPicPr>
        <p:blipFill rotWithShape="1">
          <a:blip r:embed="rId3">
            <a:alphaModFix/>
          </a:blip>
          <a:srcRect b="0" l="0" r="0" t="0"/>
          <a:stretch/>
        </p:blipFill>
        <p:spPr>
          <a:xfrm>
            <a:off x="4724421" y="1332882"/>
            <a:ext cx="2743158" cy="4054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86" name="Shape 86"/>
        <p:cNvGrpSpPr/>
        <p:nvPr/>
      </p:nvGrpSpPr>
      <p:grpSpPr>
        <a:xfrm>
          <a:off x="0" y="0"/>
          <a:ext cx="0" cy="0"/>
          <a:chOff x="0" y="0"/>
          <a:chExt cx="0" cy="0"/>
        </a:xfrm>
      </p:grpSpPr>
      <p:sp>
        <p:nvSpPr>
          <p:cNvPr id="87" name="Google Shape;87;ge69dfeabaf_0_472"/>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
        <p:nvSpPr>
          <p:cNvPr id="88" name="Google Shape;88;ge69dfeabaf_0_472"/>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381000" lvl="0" marL="457200" rtl="0" algn="l">
              <a:lnSpc>
                <a:spcPct val="150000"/>
              </a:lnSpc>
              <a:spcBef>
                <a:spcPts val="0"/>
              </a:spcBef>
              <a:spcAft>
                <a:spcPts val="0"/>
              </a:spcAft>
              <a:buClr>
                <a:schemeClr val="accent1"/>
              </a:buClr>
              <a:buSzPts val="2400"/>
              <a:buFont typeface="Arial"/>
              <a:buChar char="●"/>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Arial"/>
              <a:buChar char="■"/>
              <a:defRPr sz="2000">
                <a:latin typeface="Arial"/>
                <a:ea typeface="Arial"/>
                <a:cs typeface="Arial"/>
                <a:sym typeface="Arial"/>
              </a:defRPr>
            </a:lvl2pPr>
            <a:lvl3pPr indent="-342900" lvl="2" marL="1371600" rtl="0" algn="l">
              <a:lnSpc>
                <a:spcPct val="150000"/>
              </a:lnSpc>
              <a:spcBef>
                <a:spcPts val="500"/>
              </a:spcBef>
              <a:spcAft>
                <a:spcPts val="0"/>
              </a:spcAft>
              <a:buClr>
                <a:schemeClr val="accent1"/>
              </a:buClr>
              <a:buSzPts val="1800"/>
              <a:buFont typeface="Arial"/>
              <a:buChar char="✔"/>
              <a:defRPr sz="1800">
                <a:latin typeface="Arial"/>
                <a:ea typeface="Arial"/>
                <a:cs typeface="Arial"/>
                <a:sym typeface="Arial"/>
              </a:defRPr>
            </a:lvl3pPr>
            <a:lvl4pPr indent="-330200" lvl="3" marL="1828800" rtl="0" algn="l">
              <a:lnSpc>
                <a:spcPct val="150000"/>
              </a:lnSpc>
              <a:spcBef>
                <a:spcPts val="500"/>
              </a:spcBef>
              <a:spcAft>
                <a:spcPts val="0"/>
              </a:spcAft>
              <a:buClr>
                <a:schemeClr val="accent1"/>
              </a:buClr>
              <a:buSzPts val="1600"/>
              <a:buFont typeface="Arial"/>
              <a:buChar char="•"/>
              <a:defRPr sz="1600">
                <a:latin typeface="Arial"/>
                <a:ea typeface="Arial"/>
                <a:cs typeface="Arial"/>
                <a:sym typeface="Arial"/>
              </a:defRPr>
            </a:lvl4pPr>
            <a:lvl5pPr indent="-317500" lvl="4" marL="2286000" rtl="0" algn="l">
              <a:lnSpc>
                <a:spcPct val="150000"/>
              </a:lnSpc>
              <a:spcBef>
                <a:spcPts val="500"/>
              </a:spcBef>
              <a:spcAft>
                <a:spcPts val="0"/>
              </a:spcAft>
              <a:buClr>
                <a:schemeClr val="accent1"/>
              </a:buClr>
              <a:buSzPts val="1400"/>
              <a:buFont typeface="Arial"/>
              <a:buChar char="•"/>
              <a:defRPr sz="1400">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indent="-342900" lvl="6" marL="32004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indent="-342900" lvl="7" marL="36576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indent="-342900" lvl="8" marL="41148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p:txBody>
      </p:sp>
      <p:sp>
        <p:nvSpPr>
          <p:cNvPr id="89" name="Google Shape;89;ge69dfeabaf_0_472"/>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90" name="Google Shape;90;ge69dfeabaf_0_472"/>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91" name="Google Shape;91;ge69dfeabaf_0_472"/>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92" name="Shape 92"/>
        <p:cNvGrpSpPr/>
        <p:nvPr/>
      </p:nvGrpSpPr>
      <p:grpSpPr>
        <a:xfrm>
          <a:off x="0" y="0"/>
          <a:ext cx="0" cy="0"/>
          <a:chOff x="0" y="0"/>
          <a:chExt cx="0" cy="0"/>
        </a:xfrm>
      </p:grpSpPr>
      <p:sp>
        <p:nvSpPr>
          <p:cNvPr id="93" name="Google Shape;93;ge69dfeabaf_0_478"/>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94" name="Google Shape;94;ge69dfeabaf_0_478"/>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95" name="Google Shape;95;ge69dfeabaf_0_478"/>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ge69dfeabaf_0_478"/>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97" name="Shape 97"/>
        <p:cNvGrpSpPr/>
        <p:nvPr/>
      </p:nvGrpSpPr>
      <p:grpSpPr>
        <a:xfrm>
          <a:off x="0" y="0"/>
          <a:ext cx="0" cy="0"/>
          <a:chOff x="0" y="0"/>
          <a:chExt cx="0" cy="0"/>
        </a:xfrm>
      </p:grpSpPr>
      <p:pic>
        <p:nvPicPr>
          <p:cNvPr descr="E:\5月\五月PPT\腾讯云相关课程模板(待确认版)\腾讯云课程.jpg腾讯云课程" id="98" name="Google Shape;98;ge69dfeabaf_0_483"/>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99" name="Google Shape;99;ge69dfeabaf_0_483"/>
          <p:cNvSpPr txBox="1"/>
          <p:nvPr/>
        </p:nvSpPr>
        <p:spPr>
          <a:xfrm>
            <a:off x="3569957" y="2603500"/>
            <a:ext cx="50520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rgbClr val="FFFFFF"/>
                </a:solidFill>
                <a:latin typeface="Arial"/>
                <a:ea typeface="Arial"/>
                <a:cs typeface="Arial"/>
                <a:sym typeface="Arial"/>
              </a:rPr>
              <a:t>Thank You!</a:t>
            </a:r>
            <a:endParaRPr b="0" i="0" sz="7200" u="none" cap="none" strike="noStrike">
              <a:solidFill>
                <a:srgbClr val="FFFFFF"/>
              </a:solidFill>
              <a:latin typeface="Arial"/>
              <a:ea typeface="Arial"/>
              <a:cs typeface="Arial"/>
              <a:sym typeface="Arial"/>
            </a:endParaRPr>
          </a:p>
        </p:txBody>
      </p:sp>
      <p:sp>
        <p:nvSpPr>
          <p:cNvPr id="100" name="Google Shape;100;ge69dfeabaf_0_483"/>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101" name="Google Shape;101;ge69dfeabaf_0_483"/>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102" name="Google Shape;102;ge69dfeabaf_0_483"/>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3" name="Google Shape;103;ge69dfeabaf_0_483"/>
          <p:cNvPicPr preferRelativeResize="0"/>
          <p:nvPr/>
        </p:nvPicPr>
        <p:blipFill rotWithShape="1">
          <a:blip r:embed="rId3">
            <a:alphaModFix/>
          </a:blip>
          <a:srcRect b="0" l="0" r="0" t="0"/>
          <a:stretch/>
        </p:blipFill>
        <p:spPr>
          <a:xfrm>
            <a:off x="4785454" y="1229563"/>
            <a:ext cx="734390" cy="611991"/>
          </a:xfrm>
          <a:prstGeom prst="rect">
            <a:avLst/>
          </a:prstGeom>
          <a:noFill/>
          <a:ln>
            <a:noFill/>
          </a:ln>
        </p:spPr>
      </p:pic>
      <p:sp>
        <p:nvSpPr>
          <p:cNvPr id="104" name="Google Shape;104;ge69dfeabaf_0_483"/>
          <p:cNvSpPr txBox="1"/>
          <p:nvPr/>
        </p:nvSpPr>
        <p:spPr>
          <a:xfrm>
            <a:off x="5519936" y="1304764"/>
            <a:ext cx="2154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Tencent Cloud</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105" name="Shape 105"/>
        <p:cNvGrpSpPr/>
        <p:nvPr/>
      </p:nvGrpSpPr>
      <p:grpSpPr>
        <a:xfrm>
          <a:off x="0" y="0"/>
          <a:ext cx="0" cy="0"/>
          <a:chOff x="0" y="0"/>
          <a:chExt cx="0" cy="0"/>
        </a:xfrm>
      </p:grpSpPr>
      <p:sp>
        <p:nvSpPr>
          <p:cNvPr id="106" name="Google Shape;106;ge69dfeabaf_0_491"/>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228600" lvl="0" marL="457200" rtl="0" algn="l">
              <a:lnSpc>
                <a:spcPct val="150000"/>
              </a:lnSpc>
              <a:spcBef>
                <a:spcPts val="0"/>
              </a:spcBef>
              <a:spcAft>
                <a:spcPts val="0"/>
              </a:spcAft>
              <a:buClr>
                <a:schemeClr val="accent1"/>
              </a:buClr>
              <a:buSzPts val="2400"/>
              <a:buFont typeface="Arial"/>
              <a:buNone/>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Arial"/>
              <a:buChar char="■"/>
              <a:defRPr>
                <a:latin typeface="Arial"/>
                <a:ea typeface="Arial"/>
                <a:cs typeface="Arial"/>
                <a:sym typeface="Arial"/>
              </a:defRPr>
            </a:lvl2pPr>
            <a:lvl3pPr indent="-228600" lvl="2" marL="1371600" rtl="0" algn="l">
              <a:lnSpc>
                <a:spcPct val="150000"/>
              </a:lnSpc>
              <a:spcBef>
                <a:spcPts val="500"/>
              </a:spcBef>
              <a:spcAft>
                <a:spcPts val="0"/>
              </a:spcAft>
              <a:buClr>
                <a:schemeClr val="accent1"/>
              </a:buClr>
              <a:buSzPts val="1800"/>
              <a:buFont typeface="Arial"/>
              <a:buNone/>
              <a:defRPr>
                <a:latin typeface="Arial"/>
                <a:ea typeface="Arial"/>
                <a:cs typeface="Arial"/>
                <a:sym typeface="Arial"/>
              </a:defRPr>
            </a:lvl3pPr>
            <a:lvl4pPr indent="-330200" lvl="3" marL="1828800" rtl="0" algn="l">
              <a:lnSpc>
                <a:spcPct val="150000"/>
              </a:lnSpc>
              <a:spcBef>
                <a:spcPts val="500"/>
              </a:spcBef>
              <a:spcAft>
                <a:spcPts val="0"/>
              </a:spcAft>
              <a:buClr>
                <a:schemeClr val="accent1"/>
              </a:buClr>
              <a:buSzPts val="1600"/>
              <a:buFont typeface="Arial"/>
              <a:buChar char="•"/>
              <a:defRPr>
                <a:latin typeface="Arial"/>
                <a:ea typeface="Arial"/>
                <a:cs typeface="Arial"/>
                <a:sym typeface="Arial"/>
              </a:defRPr>
            </a:lvl4pPr>
            <a:lvl5pPr indent="-317500" lvl="4" marL="2286000" rtl="0" algn="l">
              <a:lnSpc>
                <a:spcPct val="150000"/>
              </a:lnSpc>
              <a:spcBef>
                <a:spcPts val="500"/>
              </a:spcBef>
              <a:spcAft>
                <a:spcPts val="0"/>
              </a:spcAft>
              <a:buClr>
                <a:schemeClr val="accent1"/>
              </a:buClr>
              <a:buSzPts val="1400"/>
              <a:buFont typeface="Arial"/>
              <a:buChar char="•"/>
              <a:defRPr>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indent="-342900" lvl="6" marL="32004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indent="-342900" lvl="7" marL="36576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indent="-342900" lvl="8" marL="41148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p:txBody>
      </p:sp>
      <p:sp>
        <p:nvSpPr>
          <p:cNvPr id="107" name="Google Shape;107;ge69dfeabaf_0_491"/>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108" name="Google Shape;108;ge69dfeabaf_0_491"/>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109" name="Google Shape;109;ge69dfeabaf_0_491"/>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ge69dfeabaf_0_491"/>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18" name="Shape 18"/>
        <p:cNvGrpSpPr/>
        <p:nvPr/>
      </p:nvGrpSpPr>
      <p:grpSpPr>
        <a:xfrm>
          <a:off x="0" y="0"/>
          <a:ext cx="0" cy="0"/>
          <a:chOff x="0" y="0"/>
          <a:chExt cx="0" cy="0"/>
        </a:xfrm>
      </p:grpSpPr>
      <p:sp>
        <p:nvSpPr>
          <p:cNvPr id="19" name="Google Shape;19;p3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3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142">
          <p15:clr>
            <a:srgbClr val="FBAE40"/>
          </p15:clr>
        </p15:guide>
        <p15:guide id="6" orient="horz" pos="799">
          <p15:clr>
            <a:srgbClr val="FBAE40"/>
          </p15:clr>
        </p15:guide>
        <p15:guide id="7"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22" name="Shape 22"/>
        <p:cNvGrpSpPr/>
        <p:nvPr/>
      </p:nvGrpSpPr>
      <p:grpSpPr>
        <a:xfrm>
          <a:off x="0" y="0"/>
          <a:ext cx="0" cy="0"/>
          <a:chOff x="0" y="0"/>
          <a:chExt cx="0" cy="0"/>
        </a:xfrm>
      </p:grpSpPr>
      <p:sp>
        <p:nvSpPr>
          <p:cNvPr id="23" name="Google Shape;23;p3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5"/>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5" name="Shape 25"/>
        <p:cNvGrpSpPr/>
        <p:nvPr/>
      </p:nvGrpSpPr>
      <p:grpSpPr>
        <a:xfrm>
          <a:off x="0" y="0"/>
          <a:ext cx="0" cy="0"/>
          <a:chOff x="0" y="0"/>
          <a:chExt cx="0" cy="0"/>
        </a:xfrm>
      </p:grpSpPr>
      <p:sp>
        <p:nvSpPr>
          <p:cNvPr id="26" name="Google Shape;26;p3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27" name="Shape 27"/>
        <p:cNvGrpSpPr/>
        <p:nvPr/>
      </p:nvGrpSpPr>
      <p:grpSpPr>
        <a:xfrm>
          <a:off x="0" y="0"/>
          <a:ext cx="0" cy="0"/>
          <a:chOff x="0" y="0"/>
          <a:chExt cx="0" cy="0"/>
        </a:xfrm>
      </p:grpSpPr>
      <p:pic>
        <p:nvPicPr>
          <p:cNvPr descr="E:\5月\五月PPT\腾讯云相关课程模板(待确认版)\腾讯云课程.jpg腾讯云课程" id="28" name="Google Shape;28;p37"/>
          <p:cNvPicPr preferRelativeResize="0"/>
          <p:nvPr/>
        </p:nvPicPr>
        <p:blipFill rotWithShape="1">
          <a:blip r:embed="rId2">
            <a:alphaModFix/>
          </a:blip>
          <a:srcRect b="0" l="0" r="0" t="0"/>
          <a:stretch/>
        </p:blipFill>
        <p:spPr>
          <a:xfrm>
            <a:off x="-34925" y="-14288"/>
            <a:ext cx="12226925" cy="6872288"/>
          </a:xfrm>
          <a:prstGeom prst="rect">
            <a:avLst/>
          </a:prstGeom>
          <a:noFill/>
          <a:ln>
            <a:noFill/>
          </a:ln>
        </p:spPr>
      </p:pic>
      <p:sp>
        <p:nvSpPr>
          <p:cNvPr id="29" name="Google Shape;29;p37"/>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30" name="Google Shape;30;p37"/>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39" name="Shape 39"/>
        <p:cNvGrpSpPr/>
        <p:nvPr/>
      </p:nvGrpSpPr>
      <p:grpSpPr>
        <a:xfrm>
          <a:off x="0" y="0"/>
          <a:ext cx="0" cy="0"/>
          <a:chOff x="0" y="0"/>
          <a:chExt cx="0" cy="0"/>
        </a:xfrm>
      </p:grpSpPr>
      <p:pic>
        <p:nvPicPr>
          <p:cNvPr descr="E:\5月\五月PPT\腾讯云相关课程模板(待确认版)\腾讯云课程.jpg腾讯云课程" id="40" name="Google Shape;40;ge69dfeabaf_0_245"/>
          <p:cNvPicPr preferRelativeResize="0"/>
          <p:nvPr/>
        </p:nvPicPr>
        <p:blipFill rotWithShape="1">
          <a:blip r:embed="rId2">
            <a:alphaModFix/>
          </a:blip>
          <a:srcRect b="0" l="0" r="0" t="0"/>
          <a:stretch/>
        </p:blipFill>
        <p:spPr>
          <a:xfrm>
            <a:off x="-31750" y="-14288"/>
            <a:ext cx="12225394" cy="6871430"/>
          </a:xfrm>
          <a:prstGeom prst="rect">
            <a:avLst/>
          </a:prstGeom>
          <a:noFill/>
          <a:ln>
            <a:noFill/>
          </a:ln>
        </p:spPr>
      </p:pic>
      <p:sp>
        <p:nvSpPr>
          <p:cNvPr id="41" name="Google Shape;41;ge69dfeabaf_0_245"/>
          <p:cNvSpPr txBox="1"/>
          <p:nvPr>
            <p:ph idx="1" type="body"/>
          </p:nvPr>
        </p:nvSpPr>
        <p:spPr>
          <a:xfrm>
            <a:off x="1415481" y="2576032"/>
            <a:ext cx="9361200" cy="741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ge69dfeabaf_0_245"/>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43" name="Google Shape;43;ge69dfeabaf_0_245"/>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44" name="Google Shape;44;ge69dfeabaf_0_245"/>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e69dfeabaf_0_245"/>
          <p:cNvPicPr preferRelativeResize="0"/>
          <p:nvPr/>
        </p:nvPicPr>
        <p:blipFill rotWithShape="1">
          <a:blip r:embed="rId3">
            <a:alphaModFix/>
          </a:blip>
          <a:srcRect b="0" l="0" r="0" t="0"/>
          <a:stretch/>
        </p:blipFill>
        <p:spPr>
          <a:xfrm>
            <a:off x="4724421" y="1332882"/>
            <a:ext cx="2743158" cy="4054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46" name="Shape 46"/>
        <p:cNvGrpSpPr/>
        <p:nvPr/>
      </p:nvGrpSpPr>
      <p:grpSpPr>
        <a:xfrm>
          <a:off x="0" y="0"/>
          <a:ext cx="0" cy="0"/>
          <a:chOff x="0" y="0"/>
          <a:chExt cx="0" cy="0"/>
        </a:xfrm>
      </p:grpSpPr>
      <p:sp>
        <p:nvSpPr>
          <p:cNvPr id="47" name="Google Shape;47;ge69dfeabaf_0_252"/>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
        <p:nvSpPr>
          <p:cNvPr id="48" name="Google Shape;48;ge69dfeabaf_0_252"/>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lvl1pPr indent="-381000" lvl="0" marL="457200" rtl="0" algn="l">
              <a:lnSpc>
                <a:spcPct val="150000"/>
              </a:lnSpc>
              <a:spcBef>
                <a:spcPts val="0"/>
              </a:spcBef>
              <a:spcAft>
                <a:spcPts val="0"/>
              </a:spcAft>
              <a:buClr>
                <a:schemeClr val="accent1"/>
              </a:buClr>
              <a:buSzPts val="2400"/>
              <a:buFont typeface="Arial"/>
              <a:buChar char="●"/>
              <a:defRPr sz="2400">
                <a:latin typeface="Arial"/>
                <a:ea typeface="Arial"/>
                <a:cs typeface="Arial"/>
                <a:sym typeface="Arial"/>
              </a:defRPr>
            </a:lvl1pPr>
            <a:lvl2pPr indent="-355600" lvl="1" marL="914400" rtl="0" algn="l">
              <a:lnSpc>
                <a:spcPct val="150000"/>
              </a:lnSpc>
              <a:spcBef>
                <a:spcPts val="500"/>
              </a:spcBef>
              <a:spcAft>
                <a:spcPts val="0"/>
              </a:spcAft>
              <a:buClr>
                <a:schemeClr val="accent1"/>
              </a:buClr>
              <a:buSzPts val="2000"/>
              <a:buFont typeface="Arial"/>
              <a:buChar char="■"/>
              <a:defRPr sz="2000">
                <a:latin typeface="Arial"/>
                <a:ea typeface="Arial"/>
                <a:cs typeface="Arial"/>
                <a:sym typeface="Arial"/>
              </a:defRPr>
            </a:lvl2pPr>
            <a:lvl3pPr indent="-342900" lvl="2" marL="1371600" rtl="0" algn="l">
              <a:lnSpc>
                <a:spcPct val="150000"/>
              </a:lnSpc>
              <a:spcBef>
                <a:spcPts val="500"/>
              </a:spcBef>
              <a:spcAft>
                <a:spcPts val="0"/>
              </a:spcAft>
              <a:buClr>
                <a:schemeClr val="accent1"/>
              </a:buClr>
              <a:buSzPts val="1800"/>
              <a:buFont typeface="Arial"/>
              <a:buChar char="✔"/>
              <a:defRPr sz="1800">
                <a:latin typeface="Arial"/>
                <a:ea typeface="Arial"/>
                <a:cs typeface="Arial"/>
                <a:sym typeface="Arial"/>
              </a:defRPr>
            </a:lvl3pPr>
            <a:lvl4pPr indent="-330200" lvl="3" marL="1828800" rtl="0" algn="l">
              <a:lnSpc>
                <a:spcPct val="150000"/>
              </a:lnSpc>
              <a:spcBef>
                <a:spcPts val="500"/>
              </a:spcBef>
              <a:spcAft>
                <a:spcPts val="0"/>
              </a:spcAft>
              <a:buClr>
                <a:schemeClr val="accent1"/>
              </a:buClr>
              <a:buSzPts val="1600"/>
              <a:buFont typeface="Arial"/>
              <a:buChar char="•"/>
              <a:defRPr sz="1600">
                <a:latin typeface="Arial"/>
                <a:ea typeface="Arial"/>
                <a:cs typeface="Arial"/>
                <a:sym typeface="Arial"/>
              </a:defRPr>
            </a:lvl4pPr>
            <a:lvl5pPr indent="-317500" lvl="4" marL="2286000" rtl="0" algn="l">
              <a:lnSpc>
                <a:spcPct val="150000"/>
              </a:lnSpc>
              <a:spcBef>
                <a:spcPts val="500"/>
              </a:spcBef>
              <a:spcAft>
                <a:spcPts val="0"/>
              </a:spcAft>
              <a:buClr>
                <a:schemeClr val="accent1"/>
              </a:buClr>
              <a:buSzPts val="1400"/>
              <a:buFont typeface="Arial"/>
              <a:buChar char="•"/>
              <a:defRPr sz="1400">
                <a:latin typeface="Arial"/>
                <a:ea typeface="Arial"/>
                <a:cs typeface="Arial"/>
                <a:sym typeface="Arial"/>
              </a:defRPr>
            </a:lvl5pPr>
            <a:lvl6pPr indent="-342900" lvl="5" marL="27432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6pPr>
            <a:lvl7pPr indent="-342900" lvl="6" marL="32004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7pPr>
            <a:lvl8pPr indent="-342900" lvl="7" marL="36576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8pPr>
            <a:lvl9pPr indent="-342900" lvl="8" marL="4114800" rtl="0" algn="l">
              <a:lnSpc>
                <a:spcPct val="90000"/>
              </a:lnSpc>
              <a:spcBef>
                <a:spcPts val="500"/>
              </a:spcBef>
              <a:spcAft>
                <a:spcPts val="0"/>
              </a:spcAft>
              <a:buClr>
                <a:schemeClr val="dk1"/>
              </a:buClr>
              <a:buSzPts val="1800"/>
              <a:buFont typeface="Arial"/>
              <a:buChar char="•"/>
              <a:defRPr>
                <a:latin typeface="Arial"/>
                <a:ea typeface="Arial"/>
                <a:cs typeface="Arial"/>
                <a:sym typeface="Arial"/>
              </a:defRPr>
            </a:lvl9pPr>
          </a:lstStyle>
          <a:p/>
        </p:txBody>
      </p:sp>
      <p:sp>
        <p:nvSpPr>
          <p:cNvPr id="49" name="Google Shape;49;ge69dfeabaf_0_252"/>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50" name="Google Shape;50;ge69dfeabaf_0_252"/>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51" name="Google Shape;51;ge69dfeabaf_0_252"/>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52" name="Shape 52"/>
        <p:cNvGrpSpPr/>
        <p:nvPr/>
      </p:nvGrpSpPr>
      <p:grpSpPr>
        <a:xfrm>
          <a:off x="0" y="0"/>
          <a:ext cx="0" cy="0"/>
          <a:chOff x="0" y="0"/>
          <a:chExt cx="0" cy="0"/>
        </a:xfrm>
      </p:grpSpPr>
      <p:sp>
        <p:nvSpPr>
          <p:cNvPr id="53" name="Google Shape;53;ge69dfeabaf_0_258"/>
          <p:cNvSpPr txBox="1"/>
          <p:nvPr>
            <p:ph idx="10" type="dt"/>
          </p:nvPr>
        </p:nvSpPr>
        <p:spPr>
          <a:xfrm>
            <a:off x="838200" y="6482667"/>
            <a:ext cx="2743200" cy="36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54" name="Google Shape;54;ge69dfeabaf_0_258"/>
          <p:cNvSpPr txBox="1"/>
          <p:nvPr>
            <p:ph idx="11" type="ftr"/>
          </p:nvPr>
        </p:nvSpPr>
        <p:spPr>
          <a:xfrm>
            <a:off x="3719736" y="6482667"/>
            <a:ext cx="4752600" cy="36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00" u="none" cap="none" strike="noStrike">
                <a:solidFill>
                  <a:srgbClr val="000000"/>
                </a:solidFill>
                <a:latin typeface="Arial"/>
                <a:ea typeface="Arial"/>
                <a:cs typeface="Arial"/>
                <a:sym typeface="Arial"/>
              </a:defRPr>
            </a:lvl9pPr>
          </a:lstStyle>
          <a:p/>
        </p:txBody>
      </p:sp>
      <p:sp>
        <p:nvSpPr>
          <p:cNvPr id="55" name="Google Shape;55;ge69dfeabaf_0_258"/>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ge69dfeabaf_0_258"/>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3000"/>
              <a:buFont typeface="Arial"/>
              <a:buNone/>
              <a:defRPr b="1" sz="3000">
                <a:solidFill>
                  <a:srgbClr val="00A4FF"/>
                </a:solidFill>
                <a:latin typeface="Arial"/>
                <a:ea typeface="Arial"/>
                <a:cs typeface="Arial"/>
                <a:sym typeface="Arial"/>
              </a:defRPr>
            </a:lvl1pPr>
            <a:lvl2pPr lvl="1" rtl="0" algn="l">
              <a:lnSpc>
                <a:spcPct val="90000"/>
              </a:lnSpc>
              <a:spcBef>
                <a:spcPts val="0"/>
              </a:spcBef>
              <a:spcAft>
                <a:spcPts val="0"/>
              </a:spcAft>
              <a:buSzPts val="3000"/>
              <a:buFont typeface="Arial"/>
              <a:buNone/>
              <a:defRPr sz="3000">
                <a:latin typeface="Arial"/>
                <a:ea typeface="Arial"/>
                <a:cs typeface="Arial"/>
                <a:sym typeface="Arial"/>
              </a:defRPr>
            </a:lvl2pPr>
            <a:lvl3pPr lvl="2" rtl="0" algn="l">
              <a:lnSpc>
                <a:spcPct val="90000"/>
              </a:lnSpc>
              <a:spcBef>
                <a:spcPts val="0"/>
              </a:spcBef>
              <a:spcAft>
                <a:spcPts val="0"/>
              </a:spcAft>
              <a:buSzPts val="3000"/>
              <a:buFont typeface="Arial"/>
              <a:buNone/>
              <a:defRPr sz="3000">
                <a:latin typeface="Arial"/>
                <a:ea typeface="Arial"/>
                <a:cs typeface="Arial"/>
                <a:sym typeface="Arial"/>
              </a:defRPr>
            </a:lvl3pPr>
            <a:lvl4pPr lvl="3" rtl="0" algn="l">
              <a:lnSpc>
                <a:spcPct val="90000"/>
              </a:lnSpc>
              <a:spcBef>
                <a:spcPts val="0"/>
              </a:spcBef>
              <a:spcAft>
                <a:spcPts val="0"/>
              </a:spcAft>
              <a:buSzPts val="3000"/>
              <a:buFont typeface="Arial"/>
              <a:buNone/>
              <a:defRPr sz="3000">
                <a:latin typeface="Arial"/>
                <a:ea typeface="Arial"/>
                <a:cs typeface="Arial"/>
                <a:sym typeface="Arial"/>
              </a:defRPr>
            </a:lvl4pPr>
            <a:lvl5pPr lvl="4" rtl="0" algn="l">
              <a:lnSpc>
                <a:spcPct val="90000"/>
              </a:lnSpc>
              <a:spcBef>
                <a:spcPts val="0"/>
              </a:spcBef>
              <a:spcAft>
                <a:spcPts val="0"/>
              </a:spcAft>
              <a:buSzPts val="3000"/>
              <a:buFont typeface="Arial"/>
              <a:buNone/>
              <a:defRPr sz="3000">
                <a:latin typeface="Arial"/>
                <a:ea typeface="Arial"/>
                <a:cs typeface="Arial"/>
                <a:sym typeface="Arial"/>
              </a:defRPr>
            </a:lvl5pPr>
            <a:lvl6pPr lvl="5" rtl="0" algn="l">
              <a:lnSpc>
                <a:spcPct val="90000"/>
              </a:lnSpc>
              <a:spcBef>
                <a:spcPts val="0"/>
              </a:spcBef>
              <a:spcAft>
                <a:spcPts val="0"/>
              </a:spcAft>
              <a:buSzPts val="3000"/>
              <a:buFont typeface="Arial"/>
              <a:buNone/>
              <a:defRPr sz="3000">
                <a:latin typeface="Arial"/>
                <a:ea typeface="Arial"/>
                <a:cs typeface="Arial"/>
                <a:sym typeface="Arial"/>
              </a:defRPr>
            </a:lvl6pPr>
            <a:lvl7pPr lvl="6" rtl="0" algn="l">
              <a:lnSpc>
                <a:spcPct val="90000"/>
              </a:lnSpc>
              <a:spcBef>
                <a:spcPts val="0"/>
              </a:spcBef>
              <a:spcAft>
                <a:spcPts val="0"/>
              </a:spcAft>
              <a:buSzPts val="3000"/>
              <a:buFont typeface="Arial"/>
              <a:buNone/>
              <a:defRPr sz="3000">
                <a:latin typeface="Arial"/>
                <a:ea typeface="Arial"/>
                <a:cs typeface="Arial"/>
                <a:sym typeface="Arial"/>
              </a:defRPr>
            </a:lvl7pPr>
            <a:lvl8pPr lvl="7" rtl="0" algn="l">
              <a:lnSpc>
                <a:spcPct val="90000"/>
              </a:lnSpc>
              <a:spcBef>
                <a:spcPts val="0"/>
              </a:spcBef>
              <a:spcAft>
                <a:spcPts val="0"/>
              </a:spcAft>
              <a:buSzPts val="3000"/>
              <a:buFont typeface="Arial"/>
              <a:buNone/>
              <a:defRPr sz="3000">
                <a:latin typeface="Arial"/>
                <a:ea typeface="Arial"/>
                <a:cs typeface="Arial"/>
                <a:sym typeface="Arial"/>
              </a:defRPr>
            </a:lvl8pPr>
            <a:lvl9pPr lvl="8" rtl="0" algn="l">
              <a:lnSpc>
                <a:spcPct val="90000"/>
              </a:lnSpc>
              <a:spcBef>
                <a:spcPts val="0"/>
              </a:spcBef>
              <a:spcAft>
                <a:spcPts val="0"/>
              </a:spcAft>
              <a:buSzPts val="3000"/>
              <a:buFont typeface="Arial"/>
              <a:buNone/>
              <a:defRPr sz="3000">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theme" Target="../theme/theme4.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3.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pic>
        <p:nvPicPr>
          <p:cNvPr id="7" name="Google Shape;7;p31"/>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8" name="Google Shape;8;p31"/>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9" name="Google Shape;9;p31"/>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10" name="Google Shape;10;p31"/>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31"/>
          <p:cNvPicPr preferRelativeResize="0"/>
          <p:nvPr/>
        </p:nvPicPr>
        <p:blipFill rotWithShape="1">
          <a:blip r:embed="rId2">
            <a:alphaModFix/>
          </a:blip>
          <a:srcRect b="0" l="0" r="0" t="0"/>
          <a:stretch/>
        </p:blipFill>
        <p:spPr>
          <a:xfrm rot="5400000">
            <a:off x="10532394" y="1944335"/>
            <a:ext cx="4298019" cy="409351"/>
          </a:xfrm>
          <a:prstGeom prst="rect">
            <a:avLst/>
          </a:prstGeom>
          <a:noFill/>
          <a:ln>
            <a:noFill/>
          </a:ln>
        </p:spPr>
      </p:pic>
      <p:sp>
        <p:nvSpPr>
          <p:cNvPr id="12" name="Google Shape;12;p31"/>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 name="Shape 31"/>
        <p:cNvGrpSpPr/>
        <p:nvPr/>
      </p:nvGrpSpPr>
      <p:grpSpPr>
        <a:xfrm>
          <a:off x="0" y="0"/>
          <a:ext cx="0" cy="0"/>
          <a:chOff x="0" y="0"/>
          <a:chExt cx="0" cy="0"/>
        </a:xfrm>
      </p:grpSpPr>
      <p:pic>
        <p:nvPicPr>
          <p:cNvPr id="32" name="Google Shape;32;ge69dfeabaf_0_237"/>
          <p:cNvPicPr preferRelativeResize="0"/>
          <p:nvPr/>
        </p:nvPicPr>
        <p:blipFill rotWithShape="1">
          <a:blip r:embed="rId1">
            <a:alphaModFix/>
          </a:blip>
          <a:srcRect b="0" l="0" r="0" t="0"/>
          <a:stretch/>
        </p:blipFill>
        <p:spPr>
          <a:xfrm>
            <a:off x="0" y="1"/>
            <a:ext cx="12190474" cy="6857141"/>
          </a:xfrm>
          <a:prstGeom prst="rect">
            <a:avLst/>
          </a:prstGeom>
          <a:noFill/>
          <a:ln>
            <a:noFill/>
          </a:ln>
        </p:spPr>
      </p:pic>
      <p:sp>
        <p:nvSpPr>
          <p:cNvPr id="33" name="Google Shape;33;ge69dfeabaf_0_237"/>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3000"/>
              <a:buFont typeface="Arial"/>
              <a:buNone/>
              <a:defRPr b="1" i="0" sz="3000" u="none" cap="none" strike="noStrike">
                <a:solidFill>
                  <a:srgbClr val="00A4FF"/>
                </a:solidFill>
                <a:latin typeface="Arial"/>
                <a:ea typeface="Arial"/>
                <a:cs typeface="Arial"/>
                <a:sym typeface="Arial"/>
              </a:defRPr>
            </a:lvl1pPr>
            <a:lvl2pPr lvl="1"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34" name="Google Shape;34;ge69dfeabaf_0_237"/>
          <p:cNvSpPr txBox="1"/>
          <p:nvPr>
            <p:ph idx="1" type="body"/>
          </p:nvPr>
        </p:nvSpPr>
        <p:spPr>
          <a:xfrm>
            <a:off x="838200" y="1824038"/>
            <a:ext cx="10515600" cy="4353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9pPr>
          </a:lstStyle>
          <a:p/>
        </p:txBody>
      </p:sp>
      <p:sp>
        <p:nvSpPr>
          <p:cNvPr id="35" name="Google Shape;35;ge69dfeabaf_0_237"/>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ge69dfeabaf_0_237"/>
          <p:cNvPicPr preferRelativeResize="0"/>
          <p:nvPr/>
        </p:nvPicPr>
        <p:blipFill rotWithShape="1">
          <a:blip r:embed="rId2">
            <a:alphaModFix/>
          </a:blip>
          <a:srcRect b="0" l="0" r="0" t="0"/>
          <a:stretch/>
        </p:blipFill>
        <p:spPr>
          <a:xfrm rot="5400000">
            <a:off x="10532688" y="1944092"/>
            <a:ext cx="4297482" cy="409300"/>
          </a:xfrm>
          <a:prstGeom prst="rect">
            <a:avLst/>
          </a:prstGeom>
          <a:noFill/>
          <a:ln>
            <a:noFill/>
          </a:ln>
        </p:spPr>
      </p:pic>
      <p:sp>
        <p:nvSpPr>
          <p:cNvPr id="37" name="Google Shape;37;ge69dfeabaf_0_237"/>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Copyright 2021 Tencent, Inc. or its affiliates. All rights reserved.</a:t>
            </a:r>
            <a:endParaRPr b="0" i="0" sz="1000" u="none" cap="none" strike="noStrike">
              <a:solidFill>
                <a:srgbClr val="000000"/>
              </a:solidFill>
              <a:latin typeface="Arial"/>
              <a:ea typeface="Arial"/>
              <a:cs typeface="Arial"/>
              <a:sym typeface="Arial"/>
            </a:endParaRPr>
          </a:p>
        </p:txBody>
      </p:sp>
      <p:pic>
        <p:nvPicPr>
          <p:cNvPr id="38" name="Google Shape;38;ge69dfeabaf_0_237"/>
          <p:cNvPicPr preferRelativeResize="0"/>
          <p:nvPr/>
        </p:nvPicPr>
        <p:blipFill rotWithShape="1">
          <a:blip r:embed="rId3">
            <a:alphaModFix/>
          </a:blip>
          <a:srcRect b="0" l="0" r="0" t="0"/>
          <a:stretch/>
        </p:blipFill>
        <p:spPr>
          <a:xfrm>
            <a:off x="11457576" y="354930"/>
            <a:ext cx="409299" cy="5494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4"/>
    <p:sldLayoutId id="2147483657" r:id="rId5"/>
    <p:sldLayoutId id="2147483658" r:id="rId6"/>
    <p:sldLayoutId id="2147483659" r:id="rId7"/>
    <p:sldLayoutId id="214748366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1" name="Shape 71"/>
        <p:cNvGrpSpPr/>
        <p:nvPr/>
      </p:nvGrpSpPr>
      <p:grpSpPr>
        <a:xfrm>
          <a:off x="0" y="0"/>
          <a:ext cx="0" cy="0"/>
          <a:chOff x="0" y="0"/>
          <a:chExt cx="0" cy="0"/>
        </a:xfrm>
      </p:grpSpPr>
      <p:pic>
        <p:nvPicPr>
          <p:cNvPr id="72" name="Google Shape;72;ge69dfeabaf_0_457"/>
          <p:cNvPicPr preferRelativeResize="0"/>
          <p:nvPr/>
        </p:nvPicPr>
        <p:blipFill rotWithShape="1">
          <a:blip r:embed="rId1">
            <a:alphaModFix/>
          </a:blip>
          <a:srcRect b="0" l="0" r="0" t="0"/>
          <a:stretch/>
        </p:blipFill>
        <p:spPr>
          <a:xfrm>
            <a:off x="0" y="1"/>
            <a:ext cx="12190474" cy="6857141"/>
          </a:xfrm>
          <a:prstGeom prst="rect">
            <a:avLst/>
          </a:prstGeom>
          <a:noFill/>
          <a:ln>
            <a:noFill/>
          </a:ln>
        </p:spPr>
      </p:pic>
      <p:sp>
        <p:nvSpPr>
          <p:cNvPr id="73" name="Google Shape;73;ge69dfeabaf_0_457"/>
          <p:cNvSpPr txBox="1"/>
          <p:nvPr>
            <p:ph type="title"/>
          </p:nvPr>
        </p:nvSpPr>
        <p:spPr>
          <a:xfrm>
            <a:off x="838195" y="413749"/>
            <a:ext cx="9821100" cy="482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0000"/>
              </a:buClr>
              <a:buSzPts val="3000"/>
              <a:buFont typeface="Arial"/>
              <a:buNone/>
              <a:defRPr b="1" i="0" sz="3000" u="none" cap="none" strike="noStrike">
                <a:solidFill>
                  <a:srgbClr val="00A4FF"/>
                </a:solidFill>
                <a:latin typeface="Arial"/>
                <a:ea typeface="Arial"/>
                <a:cs typeface="Arial"/>
                <a:sym typeface="Arial"/>
              </a:defRPr>
            </a:lvl1pPr>
            <a:lvl2pPr lvl="1"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3000"/>
              <a:buFont typeface="Arial"/>
              <a:buNone/>
              <a:defRPr b="0" i="0" sz="3000" u="none" cap="none" strike="noStrike">
                <a:solidFill>
                  <a:srgbClr val="000000"/>
                </a:solidFill>
                <a:latin typeface="Arial"/>
                <a:ea typeface="Arial"/>
                <a:cs typeface="Arial"/>
                <a:sym typeface="Arial"/>
              </a:defRPr>
            </a:lvl9pPr>
          </a:lstStyle>
          <a:p/>
        </p:txBody>
      </p:sp>
      <p:sp>
        <p:nvSpPr>
          <p:cNvPr id="74" name="Google Shape;74;ge69dfeabaf_0_457"/>
          <p:cNvSpPr txBox="1"/>
          <p:nvPr>
            <p:ph idx="1" type="body"/>
          </p:nvPr>
        </p:nvSpPr>
        <p:spPr>
          <a:xfrm>
            <a:off x="838200" y="1824038"/>
            <a:ext cx="10515600" cy="4353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6550" lvl="5" marL="27432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6pPr>
            <a:lvl7pPr indent="-336550" lvl="6" marL="3200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7pPr>
            <a:lvl8pPr indent="-336550" lvl="7" marL="3657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8pPr>
            <a:lvl9pPr indent="-336550" lvl="8" marL="4114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9pPr>
          </a:lstStyle>
          <a:p/>
        </p:txBody>
      </p:sp>
      <p:sp>
        <p:nvSpPr>
          <p:cNvPr id="75" name="Google Shape;75;ge69dfeabaf_0_457"/>
          <p:cNvSpPr txBox="1"/>
          <p:nvPr>
            <p:ph idx="12" type="sldNum"/>
          </p:nvPr>
        </p:nvSpPr>
        <p:spPr>
          <a:xfrm>
            <a:off x="8610600" y="6482667"/>
            <a:ext cx="2743200" cy="36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e69dfeabaf_0_457"/>
          <p:cNvPicPr preferRelativeResize="0"/>
          <p:nvPr/>
        </p:nvPicPr>
        <p:blipFill rotWithShape="1">
          <a:blip r:embed="rId2">
            <a:alphaModFix/>
          </a:blip>
          <a:srcRect b="0" l="0" r="0" t="0"/>
          <a:stretch/>
        </p:blipFill>
        <p:spPr>
          <a:xfrm rot="5400000">
            <a:off x="10532688" y="1944092"/>
            <a:ext cx="4297482" cy="409300"/>
          </a:xfrm>
          <a:prstGeom prst="rect">
            <a:avLst/>
          </a:prstGeom>
          <a:noFill/>
          <a:ln>
            <a:noFill/>
          </a:ln>
        </p:spPr>
      </p:pic>
      <p:sp>
        <p:nvSpPr>
          <p:cNvPr id="77" name="Google Shape;77;ge69dfeabaf_0_457"/>
          <p:cNvSpPr txBox="1"/>
          <p:nvPr/>
        </p:nvSpPr>
        <p:spPr>
          <a:xfrm>
            <a:off x="3719736" y="6482717"/>
            <a:ext cx="4752600" cy="366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Copyright 2021 Tencent, Inc. or its affiliates. All rights reserved.</a:t>
            </a:r>
            <a:endParaRPr b="0" i="0" sz="1000" u="none" cap="none" strike="noStrike">
              <a:solidFill>
                <a:srgbClr val="000000"/>
              </a:solidFill>
              <a:latin typeface="Arial"/>
              <a:ea typeface="Arial"/>
              <a:cs typeface="Arial"/>
              <a:sym typeface="Arial"/>
            </a:endParaRPr>
          </a:p>
        </p:txBody>
      </p:sp>
      <p:pic>
        <p:nvPicPr>
          <p:cNvPr id="78" name="Google Shape;78;ge69dfeabaf_0_457"/>
          <p:cNvPicPr preferRelativeResize="0"/>
          <p:nvPr/>
        </p:nvPicPr>
        <p:blipFill rotWithShape="1">
          <a:blip r:embed="rId3">
            <a:alphaModFix/>
          </a:blip>
          <a:srcRect b="0" l="0" r="0" t="0"/>
          <a:stretch/>
        </p:blipFill>
        <p:spPr>
          <a:xfrm>
            <a:off x="11457576" y="354930"/>
            <a:ext cx="409299" cy="5494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e69dfeabaf_0_46"/>
          <p:cNvSpPr txBox="1"/>
          <p:nvPr>
            <p:ph idx="1" type="body"/>
          </p:nvPr>
        </p:nvSpPr>
        <p:spPr>
          <a:xfrm>
            <a:off x="1930871" y="2687700"/>
            <a:ext cx="8330400" cy="741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lang="en-US">
                <a:latin typeface="Roboto"/>
                <a:ea typeface="Roboto"/>
                <a:cs typeface="Roboto"/>
                <a:sym typeface="Roboto"/>
              </a:rPr>
              <a:t>11 </a:t>
            </a:r>
            <a:r>
              <a:rPr lang="en-US">
                <a:solidFill>
                  <a:schemeClr val="lt1"/>
                </a:solidFill>
                <a:latin typeface="Roboto"/>
                <a:ea typeface="Roboto"/>
                <a:cs typeface="Roboto"/>
                <a:sym typeface="Roboto"/>
              </a:rPr>
              <a:t>Architecture Design Practices</a:t>
            </a:r>
            <a:endParaRPr>
              <a:latin typeface="Roboto"/>
              <a:ea typeface="Roboto"/>
              <a:cs typeface="Roboto"/>
              <a:sym typeface="Roboto"/>
            </a:endParaRPr>
          </a:p>
        </p:txBody>
      </p:sp>
      <p:sp>
        <p:nvSpPr>
          <p:cNvPr id="116" name="Google Shape;116;ge69dfeabaf_0_46"/>
          <p:cNvSpPr txBox="1"/>
          <p:nvPr/>
        </p:nvSpPr>
        <p:spPr>
          <a:xfrm>
            <a:off x="3719697" y="6482667"/>
            <a:ext cx="4752600" cy="366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Copyright 2021 Tencent, Inc. or its affiliates. All rights reserved.</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e69dfeabaf_0_30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cap="none" strike="noStrike">
                <a:solidFill>
                  <a:srgbClr val="00A4FF"/>
                </a:solidFill>
                <a:latin typeface="Times New Roman"/>
                <a:ea typeface="Times New Roman"/>
                <a:cs typeface="Times New Roman"/>
                <a:sym typeface="Times New Roman"/>
              </a:rPr>
              <a:t>2.2 Architecture research principles</a:t>
            </a:r>
            <a:endParaRPr/>
          </a:p>
        </p:txBody>
      </p:sp>
      <p:grpSp>
        <p:nvGrpSpPr>
          <p:cNvPr id="264" name="Google Shape;264;ge69dfeabaf_0_307"/>
          <p:cNvGrpSpPr/>
          <p:nvPr/>
        </p:nvGrpSpPr>
        <p:grpSpPr>
          <a:xfrm>
            <a:off x="6245314" y="1197991"/>
            <a:ext cx="5080686" cy="4953626"/>
            <a:chOff x="293330" y="1239"/>
            <a:chExt cx="5080686" cy="4953626"/>
          </a:xfrm>
        </p:grpSpPr>
        <p:sp>
          <p:nvSpPr>
            <p:cNvPr id="265" name="Google Shape;265;ge69dfeabaf_0_307"/>
            <p:cNvSpPr/>
            <p:nvPr/>
          </p:nvSpPr>
          <p:spPr>
            <a:xfrm>
              <a:off x="3580851" y="4084489"/>
              <a:ext cx="298800" cy="6426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69BCE"/>
              </a:solidFill>
              <a:prstDash val="solid"/>
              <a:round/>
              <a:headEnd len="sm" w="sm" type="none"/>
              <a:tailEnd len="sm" w="sm" type="none"/>
            </a:ln>
          </p:spPr>
        </p:sp>
        <p:sp>
          <p:nvSpPr>
            <p:cNvPr id="266" name="Google Shape;266;ge69dfeabaf_0_307"/>
            <p:cNvSpPr/>
            <p:nvPr/>
          </p:nvSpPr>
          <p:spPr>
            <a:xfrm>
              <a:off x="3580851" y="4038769"/>
              <a:ext cx="298800" cy="91500"/>
            </a:xfrm>
            <a:custGeom>
              <a:rect b="b" l="l" r="r" t="t"/>
              <a:pathLst>
                <a:path extrusionOk="0" h="120000" w="120000">
                  <a:moveTo>
                    <a:pt x="0" y="60000"/>
                  </a:moveTo>
                  <a:lnTo>
                    <a:pt x="120000" y="60000"/>
                  </a:lnTo>
                </a:path>
              </a:pathLst>
            </a:custGeom>
            <a:noFill/>
            <a:ln cap="flat" cmpd="sng" w="25400">
              <a:solidFill>
                <a:srgbClr val="169BCE"/>
              </a:solidFill>
              <a:prstDash val="solid"/>
              <a:round/>
              <a:headEnd len="sm" w="sm" type="none"/>
              <a:tailEnd len="sm" w="sm" type="none"/>
            </a:ln>
          </p:spPr>
        </p:sp>
        <p:sp>
          <p:nvSpPr>
            <p:cNvPr id="267" name="Google Shape;267;ge69dfeabaf_0_307"/>
            <p:cNvSpPr/>
            <p:nvPr/>
          </p:nvSpPr>
          <p:spPr>
            <a:xfrm>
              <a:off x="3580851" y="3441928"/>
              <a:ext cx="298800" cy="642600"/>
            </a:xfrm>
            <a:custGeom>
              <a:rect b="b" l="l" r="r" t="t"/>
              <a:pathLst>
                <a:path extrusionOk="0" h="120000" w="120000">
                  <a:moveTo>
                    <a:pt x="0" y="120000"/>
                  </a:moveTo>
                  <a:lnTo>
                    <a:pt x="60000" y="120000"/>
                  </a:lnTo>
                  <a:lnTo>
                    <a:pt x="60000" y="0"/>
                  </a:lnTo>
                  <a:lnTo>
                    <a:pt x="120000" y="0"/>
                  </a:lnTo>
                </a:path>
              </a:pathLst>
            </a:custGeom>
            <a:noFill/>
            <a:ln cap="flat" cmpd="sng" w="25400">
              <a:solidFill>
                <a:srgbClr val="169BCE"/>
              </a:solidFill>
              <a:prstDash val="solid"/>
              <a:round/>
              <a:headEnd len="sm" w="sm" type="none"/>
              <a:tailEnd len="sm" w="sm" type="none"/>
            </a:ln>
          </p:spPr>
        </p:sp>
        <p:sp>
          <p:nvSpPr>
            <p:cNvPr id="268" name="Google Shape;268;ge69dfeabaf_0_307"/>
            <p:cNvSpPr/>
            <p:nvPr/>
          </p:nvSpPr>
          <p:spPr>
            <a:xfrm>
              <a:off x="1787658" y="2638727"/>
              <a:ext cx="298800" cy="14457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488B3"/>
              </a:solidFill>
              <a:prstDash val="solid"/>
              <a:round/>
              <a:headEnd len="sm" w="sm" type="none"/>
              <a:tailEnd len="sm" w="sm" type="none"/>
            </a:ln>
          </p:spPr>
        </p:sp>
        <p:sp>
          <p:nvSpPr>
            <p:cNvPr id="269" name="Google Shape;269;ge69dfeabaf_0_307"/>
            <p:cNvSpPr/>
            <p:nvPr/>
          </p:nvSpPr>
          <p:spPr>
            <a:xfrm>
              <a:off x="3580851" y="2753647"/>
              <a:ext cx="298800" cy="91500"/>
            </a:xfrm>
            <a:custGeom>
              <a:rect b="b" l="l" r="r" t="t"/>
              <a:pathLst>
                <a:path extrusionOk="0" h="120000" w="120000">
                  <a:moveTo>
                    <a:pt x="0" y="60000"/>
                  </a:moveTo>
                  <a:lnTo>
                    <a:pt x="120000" y="60000"/>
                  </a:lnTo>
                </a:path>
              </a:pathLst>
            </a:custGeom>
            <a:noFill/>
            <a:ln cap="flat" cmpd="sng" w="25400">
              <a:solidFill>
                <a:srgbClr val="169BCE"/>
              </a:solidFill>
              <a:prstDash val="solid"/>
              <a:round/>
              <a:headEnd len="sm" w="sm" type="none"/>
              <a:tailEnd len="sm" w="sm" type="none"/>
            </a:ln>
          </p:spPr>
        </p:sp>
        <p:sp>
          <p:nvSpPr>
            <p:cNvPr id="270" name="Google Shape;270;ge69dfeabaf_0_307"/>
            <p:cNvSpPr/>
            <p:nvPr/>
          </p:nvSpPr>
          <p:spPr>
            <a:xfrm>
              <a:off x="1787658" y="2638727"/>
              <a:ext cx="298800" cy="1605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488B3"/>
              </a:solidFill>
              <a:prstDash val="solid"/>
              <a:round/>
              <a:headEnd len="sm" w="sm" type="none"/>
              <a:tailEnd len="sm" w="sm" type="none"/>
            </a:ln>
          </p:spPr>
        </p:sp>
        <p:sp>
          <p:nvSpPr>
            <p:cNvPr id="271" name="Google Shape;271;ge69dfeabaf_0_307"/>
            <p:cNvSpPr/>
            <p:nvPr/>
          </p:nvSpPr>
          <p:spPr>
            <a:xfrm>
              <a:off x="3580851" y="1192965"/>
              <a:ext cx="298800" cy="9639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69BCE"/>
              </a:solidFill>
              <a:prstDash val="solid"/>
              <a:round/>
              <a:headEnd len="sm" w="sm" type="none"/>
              <a:tailEnd len="sm" w="sm" type="none"/>
            </a:ln>
          </p:spPr>
        </p:sp>
        <p:sp>
          <p:nvSpPr>
            <p:cNvPr id="272" name="Google Shape;272;ge69dfeabaf_0_307"/>
            <p:cNvSpPr/>
            <p:nvPr/>
          </p:nvSpPr>
          <p:spPr>
            <a:xfrm>
              <a:off x="3580851" y="1192965"/>
              <a:ext cx="298800" cy="3213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69BCE"/>
              </a:solidFill>
              <a:prstDash val="solid"/>
              <a:round/>
              <a:headEnd len="sm" w="sm" type="none"/>
              <a:tailEnd len="sm" w="sm" type="none"/>
            </a:ln>
          </p:spPr>
        </p:sp>
        <p:sp>
          <p:nvSpPr>
            <p:cNvPr id="273" name="Google Shape;273;ge69dfeabaf_0_307"/>
            <p:cNvSpPr/>
            <p:nvPr/>
          </p:nvSpPr>
          <p:spPr>
            <a:xfrm>
              <a:off x="3580851" y="871685"/>
              <a:ext cx="298800" cy="321300"/>
            </a:xfrm>
            <a:custGeom>
              <a:rect b="b" l="l" r="r" t="t"/>
              <a:pathLst>
                <a:path extrusionOk="0" h="120000" w="120000">
                  <a:moveTo>
                    <a:pt x="0" y="120000"/>
                  </a:moveTo>
                  <a:lnTo>
                    <a:pt x="60000" y="120000"/>
                  </a:lnTo>
                  <a:lnTo>
                    <a:pt x="60000" y="0"/>
                  </a:lnTo>
                  <a:lnTo>
                    <a:pt x="120000" y="0"/>
                  </a:lnTo>
                </a:path>
              </a:pathLst>
            </a:custGeom>
            <a:noFill/>
            <a:ln cap="flat" cmpd="sng" w="25400">
              <a:solidFill>
                <a:srgbClr val="169BCE"/>
              </a:solidFill>
              <a:prstDash val="solid"/>
              <a:round/>
              <a:headEnd len="sm" w="sm" type="none"/>
              <a:tailEnd len="sm" w="sm" type="none"/>
            </a:ln>
          </p:spPr>
        </p:sp>
        <p:sp>
          <p:nvSpPr>
            <p:cNvPr id="274" name="Google Shape;274;ge69dfeabaf_0_307"/>
            <p:cNvSpPr/>
            <p:nvPr/>
          </p:nvSpPr>
          <p:spPr>
            <a:xfrm>
              <a:off x="3580851" y="229124"/>
              <a:ext cx="298800" cy="963900"/>
            </a:xfrm>
            <a:custGeom>
              <a:rect b="b" l="l" r="r" t="t"/>
              <a:pathLst>
                <a:path extrusionOk="0" h="120000" w="120000">
                  <a:moveTo>
                    <a:pt x="0" y="120000"/>
                  </a:moveTo>
                  <a:lnTo>
                    <a:pt x="60000" y="120000"/>
                  </a:lnTo>
                  <a:lnTo>
                    <a:pt x="60000" y="0"/>
                  </a:lnTo>
                  <a:lnTo>
                    <a:pt x="120000" y="0"/>
                  </a:lnTo>
                </a:path>
              </a:pathLst>
            </a:custGeom>
            <a:noFill/>
            <a:ln cap="flat" cmpd="sng" w="25400">
              <a:solidFill>
                <a:srgbClr val="169BCE"/>
              </a:solidFill>
              <a:prstDash val="solid"/>
              <a:round/>
              <a:headEnd len="sm" w="sm" type="none"/>
              <a:tailEnd len="sm" w="sm" type="none"/>
            </a:ln>
          </p:spPr>
        </p:sp>
        <p:sp>
          <p:nvSpPr>
            <p:cNvPr id="275" name="Google Shape;275;ge69dfeabaf_0_307"/>
            <p:cNvSpPr/>
            <p:nvPr/>
          </p:nvSpPr>
          <p:spPr>
            <a:xfrm>
              <a:off x="1787658" y="1192965"/>
              <a:ext cx="298800" cy="1445700"/>
            </a:xfrm>
            <a:custGeom>
              <a:rect b="b" l="l" r="r" t="t"/>
              <a:pathLst>
                <a:path extrusionOk="0" h="120000" w="120000">
                  <a:moveTo>
                    <a:pt x="0" y="120000"/>
                  </a:moveTo>
                  <a:lnTo>
                    <a:pt x="60000" y="120000"/>
                  </a:lnTo>
                  <a:lnTo>
                    <a:pt x="60000" y="0"/>
                  </a:lnTo>
                  <a:lnTo>
                    <a:pt x="120000" y="0"/>
                  </a:lnTo>
                </a:path>
              </a:pathLst>
            </a:custGeom>
            <a:noFill/>
            <a:ln cap="flat" cmpd="sng" w="25400">
              <a:solidFill>
                <a:srgbClr val="1488B3"/>
              </a:solidFill>
              <a:prstDash val="solid"/>
              <a:round/>
              <a:headEnd len="sm" w="sm" type="none"/>
              <a:tailEnd len="sm" w="sm" type="none"/>
            </a:ln>
          </p:spPr>
        </p:sp>
        <p:sp>
          <p:nvSpPr>
            <p:cNvPr id="276" name="Google Shape;276;ge69dfeabaf_0_307"/>
            <p:cNvSpPr/>
            <p:nvPr/>
          </p:nvSpPr>
          <p:spPr>
            <a:xfrm>
              <a:off x="293330" y="2410842"/>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e69dfeabaf_0_307"/>
            <p:cNvSpPr txBox="1"/>
            <p:nvPr/>
          </p:nvSpPr>
          <p:spPr>
            <a:xfrm>
              <a:off x="293330" y="2410842"/>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Basic architecture research</a:t>
              </a:r>
              <a:endParaRPr/>
            </a:p>
          </p:txBody>
        </p:sp>
        <p:sp>
          <p:nvSpPr>
            <p:cNvPr id="278" name="Google Shape;278;ge69dfeabaf_0_307"/>
            <p:cNvSpPr/>
            <p:nvPr/>
          </p:nvSpPr>
          <p:spPr>
            <a:xfrm>
              <a:off x="2086523" y="965081"/>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e69dfeabaf_0_307"/>
            <p:cNvSpPr txBox="1"/>
            <p:nvPr/>
          </p:nvSpPr>
          <p:spPr>
            <a:xfrm>
              <a:off x="2086523" y="965081"/>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Computing, storage, and network</a:t>
              </a:r>
              <a:endParaRPr/>
            </a:p>
          </p:txBody>
        </p:sp>
        <p:sp>
          <p:nvSpPr>
            <p:cNvPr id="280" name="Google Shape;280;ge69dfeabaf_0_307"/>
            <p:cNvSpPr/>
            <p:nvPr/>
          </p:nvSpPr>
          <p:spPr>
            <a:xfrm>
              <a:off x="3879716" y="1239"/>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e69dfeabaf_0_307"/>
            <p:cNvSpPr txBox="1"/>
            <p:nvPr/>
          </p:nvSpPr>
          <p:spPr>
            <a:xfrm>
              <a:off x="3879716" y="1239"/>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Server</a:t>
              </a:r>
              <a:endParaRPr/>
            </a:p>
          </p:txBody>
        </p:sp>
        <p:sp>
          <p:nvSpPr>
            <p:cNvPr id="282" name="Google Shape;282;ge69dfeabaf_0_307"/>
            <p:cNvSpPr/>
            <p:nvPr/>
          </p:nvSpPr>
          <p:spPr>
            <a:xfrm>
              <a:off x="3879716" y="643800"/>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e69dfeabaf_0_307"/>
            <p:cNvSpPr txBox="1"/>
            <p:nvPr/>
          </p:nvSpPr>
          <p:spPr>
            <a:xfrm>
              <a:off x="3879716" y="643800"/>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Storage</a:t>
              </a:r>
              <a:endParaRPr/>
            </a:p>
          </p:txBody>
        </p:sp>
        <p:sp>
          <p:nvSpPr>
            <p:cNvPr id="284" name="Google Shape;284;ge69dfeabaf_0_307"/>
            <p:cNvSpPr/>
            <p:nvPr/>
          </p:nvSpPr>
          <p:spPr>
            <a:xfrm>
              <a:off x="3879716" y="1286361"/>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e69dfeabaf_0_307"/>
            <p:cNvSpPr txBox="1"/>
            <p:nvPr/>
          </p:nvSpPr>
          <p:spPr>
            <a:xfrm>
              <a:off x="3879716" y="1286361"/>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Network topology</a:t>
              </a:r>
              <a:endParaRPr/>
            </a:p>
          </p:txBody>
        </p:sp>
        <p:sp>
          <p:nvSpPr>
            <p:cNvPr id="286" name="Google Shape;286;ge69dfeabaf_0_307"/>
            <p:cNvSpPr/>
            <p:nvPr/>
          </p:nvSpPr>
          <p:spPr>
            <a:xfrm>
              <a:off x="3879716" y="1928922"/>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e69dfeabaf_0_307"/>
            <p:cNvSpPr txBox="1"/>
            <p:nvPr/>
          </p:nvSpPr>
          <p:spPr>
            <a:xfrm>
              <a:off x="3879716" y="1928922"/>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Security protection system</a:t>
              </a:r>
              <a:endParaRPr/>
            </a:p>
          </p:txBody>
        </p:sp>
        <p:sp>
          <p:nvSpPr>
            <p:cNvPr id="288" name="Google Shape;288;ge69dfeabaf_0_307"/>
            <p:cNvSpPr/>
            <p:nvPr/>
          </p:nvSpPr>
          <p:spPr>
            <a:xfrm>
              <a:off x="2086523" y="2571482"/>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e69dfeabaf_0_307"/>
            <p:cNvSpPr txBox="1"/>
            <p:nvPr/>
          </p:nvSpPr>
          <p:spPr>
            <a:xfrm>
              <a:off x="2086523" y="2571482"/>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Regions and AZs</a:t>
              </a:r>
              <a:endParaRPr/>
            </a:p>
          </p:txBody>
        </p:sp>
        <p:sp>
          <p:nvSpPr>
            <p:cNvPr id="290" name="Google Shape;290;ge69dfeabaf_0_307"/>
            <p:cNvSpPr/>
            <p:nvPr/>
          </p:nvSpPr>
          <p:spPr>
            <a:xfrm>
              <a:off x="3879716" y="2571482"/>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e69dfeabaf_0_307"/>
            <p:cNvSpPr txBox="1"/>
            <p:nvPr/>
          </p:nvSpPr>
          <p:spPr>
            <a:xfrm>
              <a:off x="3879716" y="2571482"/>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Layout of regions and AZs</a:t>
              </a:r>
              <a:endParaRPr/>
            </a:p>
          </p:txBody>
        </p:sp>
        <p:sp>
          <p:nvSpPr>
            <p:cNvPr id="292" name="Google Shape;292;ge69dfeabaf_0_307"/>
            <p:cNvSpPr/>
            <p:nvPr/>
          </p:nvSpPr>
          <p:spPr>
            <a:xfrm>
              <a:off x="2086523" y="3856604"/>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e69dfeabaf_0_307"/>
            <p:cNvSpPr txBox="1"/>
            <p:nvPr/>
          </p:nvSpPr>
          <p:spPr>
            <a:xfrm>
              <a:off x="2086523" y="3856604"/>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OPS pressure and challenges</a:t>
              </a:r>
              <a:endParaRPr/>
            </a:p>
          </p:txBody>
        </p:sp>
        <p:sp>
          <p:nvSpPr>
            <p:cNvPr id="294" name="Google Shape;294;ge69dfeabaf_0_307"/>
            <p:cNvSpPr/>
            <p:nvPr/>
          </p:nvSpPr>
          <p:spPr>
            <a:xfrm>
              <a:off x="3879716" y="3214043"/>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e69dfeabaf_0_307"/>
            <p:cNvSpPr txBox="1"/>
            <p:nvPr/>
          </p:nvSpPr>
          <p:spPr>
            <a:xfrm>
              <a:off x="3879716" y="3214043"/>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Guarantee for business continuity</a:t>
              </a:r>
              <a:endParaRPr/>
            </a:p>
          </p:txBody>
        </p:sp>
        <p:sp>
          <p:nvSpPr>
            <p:cNvPr id="296" name="Google Shape;296;ge69dfeabaf_0_307"/>
            <p:cNvSpPr/>
            <p:nvPr/>
          </p:nvSpPr>
          <p:spPr>
            <a:xfrm>
              <a:off x="3879716" y="3856604"/>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e69dfeabaf_0_307"/>
            <p:cNvSpPr txBox="1"/>
            <p:nvPr/>
          </p:nvSpPr>
          <p:spPr>
            <a:xfrm>
              <a:off x="3879716" y="3856604"/>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Manpower</a:t>
              </a:r>
              <a:endParaRPr/>
            </a:p>
          </p:txBody>
        </p:sp>
        <p:sp>
          <p:nvSpPr>
            <p:cNvPr id="298" name="Google Shape;298;ge69dfeabaf_0_307"/>
            <p:cNvSpPr/>
            <p:nvPr/>
          </p:nvSpPr>
          <p:spPr>
            <a:xfrm>
              <a:off x="3879716" y="4499165"/>
              <a:ext cx="1494300" cy="455700"/>
            </a:xfrm>
            <a:prstGeom prst="rect">
              <a:avLst/>
            </a:prstGeom>
            <a:solidFill>
              <a:schemeClr val="lt1"/>
            </a:solidFill>
            <a:ln cap="flat" cmpd="sng" w="25400">
              <a:solidFill>
                <a:srgbClr val="169B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e69dfeabaf_0_307"/>
            <p:cNvSpPr txBox="1"/>
            <p:nvPr/>
          </p:nvSpPr>
          <p:spPr>
            <a:xfrm>
              <a:off x="3879716" y="4499165"/>
              <a:ext cx="1494300" cy="4557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Efficiency</a:t>
              </a:r>
              <a:endParaRPr/>
            </a:p>
          </p:txBody>
        </p:sp>
      </p:grpSp>
      <p:grpSp>
        <p:nvGrpSpPr>
          <p:cNvPr id="300" name="Google Shape;300;ge69dfeabaf_0_307"/>
          <p:cNvGrpSpPr/>
          <p:nvPr/>
        </p:nvGrpSpPr>
        <p:grpSpPr>
          <a:xfrm>
            <a:off x="337535" y="1836230"/>
            <a:ext cx="5478741" cy="3955982"/>
            <a:chOff x="2175" y="699284"/>
            <a:chExt cx="5478741" cy="3955982"/>
          </a:xfrm>
        </p:grpSpPr>
        <p:sp>
          <p:nvSpPr>
            <p:cNvPr id="301" name="Google Shape;301;ge69dfeabaf_0_307"/>
            <p:cNvSpPr/>
            <p:nvPr/>
          </p:nvSpPr>
          <p:spPr>
            <a:xfrm>
              <a:off x="3547329" y="3370235"/>
              <a:ext cx="322200" cy="1039500"/>
            </a:xfrm>
            <a:custGeom>
              <a:rect b="b" l="l" r="r" t="t"/>
              <a:pathLst>
                <a:path extrusionOk="0" h="120000" w="120000">
                  <a:moveTo>
                    <a:pt x="0" y="0"/>
                  </a:moveTo>
                  <a:lnTo>
                    <a:pt x="60000" y="0"/>
                  </a:lnTo>
                  <a:lnTo>
                    <a:pt x="60000" y="120000"/>
                  </a:lnTo>
                  <a:lnTo>
                    <a:pt x="120000" y="120000"/>
                  </a:lnTo>
                </a:path>
              </a:pathLst>
            </a:custGeom>
            <a:noFill/>
            <a:ln cap="flat" cmpd="sng" w="25400">
              <a:solidFill>
                <a:srgbClr val="21BAC1"/>
              </a:solidFill>
              <a:prstDash val="solid"/>
              <a:round/>
              <a:headEnd len="sm" w="sm" type="none"/>
              <a:tailEnd len="sm" w="sm" type="none"/>
            </a:ln>
          </p:spPr>
        </p:sp>
        <p:sp>
          <p:nvSpPr>
            <p:cNvPr id="302" name="Google Shape;302;ge69dfeabaf_0_307"/>
            <p:cNvSpPr/>
            <p:nvPr/>
          </p:nvSpPr>
          <p:spPr>
            <a:xfrm>
              <a:off x="3547329" y="3370235"/>
              <a:ext cx="322200" cy="346500"/>
            </a:xfrm>
            <a:custGeom>
              <a:rect b="b" l="l" r="r" t="t"/>
              <a:pathLst>
                <a:path extrusionOk="0" h="120000" w="120000">
                  <a:moveTo>
                    <a:pt x="0" y="0"/>
                  </a:moveTo>
                  <a:lnTo>
                    <a:pt x="60000" y="0"/>
                  </a:lnTo>
                  <a:lnTo>
                    <a:pt x="60000" y="120000"/>
                  </a:lnTo>
                  <a:lnTo>
                    <a:pt x="120000" y="120000"/>
                  </a:lnTo>
                </a:path>
              </a:pathLst>
            </a:custGeom>
            <a:noFill/>
            <a:ln cap="flat" cmpd="sng" w="25400">
              <a:solidFill>
                <a:srgbClr val="21BAC1"/>
              </a:solidFill>
              <a:prstDash val="solid"/>
              <a:round/>
              <a:headEnd len="sm" w="sm" type="none"/>
              <a:tailEnd len="sm" w="sm" type="none"/>
            </a:ln>
          </p:spPr>
        </p:sp>
        <p:sp>
          <p:nvSpPr>
            <p:cNvPr id="303" name="Google Shape;303;ge69dfeabaf_0_307"/>
            <p:cNvSpPr/>
            <p:nvPr/>
          </p:nvSpPr>
          <p:spPr>
            <a:xfrm>
              <a:off x="3547329" y="3023777"/>
              <a:ext cx="322200" cy="346500"/>
            </a:xfrm>
            <a:custGeom>
              <a:rect b="b" l="l" r="r" t="t"/>
              <a:pathLst>
                <a:path extrusionOk="0" h="120000" w="120000">
                  <a:moveTo>
                    <a:pt x="0" y="120000"/>
                  </a:moveTo>
                  <a:lnTo>
                    <a:pt x="60000" y="120000"/>
                  </a:lnTo>
                  <a:lnTo>
                    <a:pt x="60000" y="0"/>
                  </a:lnTo>
                  <a:lnTo>
                    <a:pt x="120000" y="0"/>
                  </a:lnTo>
                </a:path>
              </a:pathLst>
            </a:custGeom>
            <a:noFill/>
            <a:ln cap="flat" cmpd="sng" w="25400">
              <a:solidFill>
                <a:srgbClr val="21BAC1"/>
              </a:solidFill>
              <a:prstDash val="solid"/>
              <a:round/>
              <a:headEnd len="sm" w="sm" type="none"/>
              <a:tailEnd len="sm" w="sm" type="none"/>
            </a:ln>
          </p:spPr>
        </p:sp>
        <p:sp>
          <p:nvSpPr>
            <p:cNvPr id="304" name="Google Shape;304;ge69dfeabaf_0_307"/>
            <p:cNvSpPr/>
            <p:nvPr/>
          </p:nvSpPr>
          <p:spPr>
            <a:xfrm>
              <a:off x="3547329" y="2330860"/>
              <a:ext cx="322200" cy="1039500"/>
            </a:xfrm>
            <a:custGeom>
              <a:rect b="b" l="l" r="r" t="t"/>
              <a:pathLst>
                <a:path extrusionOk="0" h="120000" w="120000">
                  <a:moveTo>
                    <a:pt x="0" y="120000"/>
                  </a:moveTo>
                  <a:lnTo>
                    <a:pt x="60000" y="120000"/>
                  </a:lnTo>
                  <a:lnTo>
                    <a:pt x="60000" y="0"/>
                  </a:lnTo>
                  <a:lnTo>
                    <a:pt x="120000" y="0"/>
                  </a:lnTo>
                </a:path>
              </a:pathLst>
            </a:custGeom>
            <a:noFill/>
            <a:ln cap="flat" cmpd="sng" w="25400">
              <a:solidFill>
                <a:srgbClr val="21BAC1"/>
              </a:solidFill>
              <a:prstDash val="solid"/>
              <a:round/>
              <a:headEnd len="sm" w="sm" type="none"/>
              <a:tailEnd len="sm" w="sm" type="none"/>
            </a:ln>
          </p:spPr>
        </p:sp>
        <p:sp>
          <p:nvSpPr>
            <p:cNvPr id="305" name="Google Shape;305;ge69dfeabaf_0_307"/>
            <p:cNvSpPr/>
            <p:nvPr/>
          </p:nvSpPr>
          <p:spPr>
            <a:xfrm>
              <a:off x="1613608" y="2330860"/>
              <a:ext cx="322200" cy="1039500"/>
            </a:xfrm>
            <a:custGeom>
              <a:rect b="b" l="l" r="r" t="t"/>
              <a:pathLst>
                <a:path extrusionOk="0" h="120000" w="120000">
                  <a:moveTo>
                    <a:pt x="0" y="0"/>
                  </a:moveTo>
                  <a:lnTo>
                    <a:pt x="60000" y="0"/>
                  </a:lnTo>
                  <a:lnTo>
                    <a:pt x="60000" y="120000"/>
                  </a:lnTo>
                  <a:lnTo>
                    <a:pt x="120000" y="120000"/>
                  </a:lnTo>
                </a:path>
              </a:pathLst>
            </a:custGeom>
            <a:noFill/>
            <a:ln cap="flat" cmpd="sng" w="25400">
              <a:solidFill>
                <a:srgbClr val="1BA3AA"/>
              </a:solidFill>
              <a:prstDash val="solid"/>
              <a:round/>
              <a:headEnd len="sm" w="sm" type="none"/>
              <a:tailEnd len="sm" w="sm" type="none"/>
            </a:ln>
          </p:spPr>
        </p:sp>
        <p:sp>
          <p:nvSpPr>
            <p:cNvPr id="306" name="Google Shape;306;ge69dfeabaf_0_307"/>
            <p:cNvSpPr/>
            <p:nvPr/>
          </p:nvSpPr>
          <p:spPr>
            <a:xfrm>
              <a:off x="3547329" y="1291486"/>
              <a:ext cx="322200" cy="346500"/>
            </a:xfrm>
            <a:custGeom>
              <a:rect b="b" l="l" r="r" t="t"/>
              <a:pathLst>
                <a:path extrusionOk="0" h="120000" w="120000">
                  <a:moveTo>
                    <a:pt x="0" y="0"/>
                  </a:moveTo>
                  <a:lnTo>
                    <a:pt x="60000" y="0"/>
                  </a:lnTo>
                  <a:lnTo>
                    <a:pt x="60000" y="120000"/>
                  </a:lnTo>
                  <a:lnTo>
                    <a:pt x="120000" y="120000"/>
                  </a:lnTo>
                </a:path>
              </a:pathLst>
            </a:custGeom>
            <a:noFill/>
            <a:ln cap="flat" cmpd="sng" w="25400">
              <a:solidFill>
                <a:srgbClr val="21BAC1"/>
              </a:solidFill>
              <a:prstDash val="solid"/>
              <a:round/>
              <a:headEnd len="sm" w="sm" type="none"/>
              <a:tailEnd len="sm" w="sm" type="none"/>
            </a:ln>
          </p:spPr>
        </p:sp>
        <p:sp>
          <p:nvSpPr>
            <p:cNvPr id="307" name="Google Shape;307;ge69dfeabaf_0_307"/>
            <p:cNvSpPr/>
            <p:nvPr/>
          </p:nvSpPr>
          <p:spPr>
            <a:xfrm>
              <a:off x="3547329" y="945027"/>
              <a:ext cx="322200" cy="346500"/>
            </a:xfrm>
            <a:custGeom>
              <a:rect b="b" l="l" r="r" t="t"/>
              <a:pathLst>
                <a:path extrusionOk="0" h="120000" w="120000">
                  <a:moveTo>
                    <a:pt x="0" y="120000"/>
                  </a:moveTo>
                  <a:lnTo>
                    <a:pt x="60000" y="120000"/>
                  </a:lnTo>
                  <a:lnTo>
                    <a:pt x="60000" y="0"/>
                  </a:lnTo>
                  <a:lnTo>
                    <a:pt x="120000" y="0"/>
                  </a:lnTo>
                </a:path>
              </a:pathLst>
            </a:custGeom>
            <a:noFill/>
            <a:ln cap="flat" cmpd="sng" w="25400">
              <a:solidFill>
                <a:srgbClr val="21BAC1"/>
              </a:solidFill>
              <a:prstDash val="solid"/>
              <a:round/>
              <a:headEnd len="sm" w="sm" type="none"/>
              <a:tailEnd len="sm" w="sm" type="none"/>
            </a:ln>
          </p:spPr>
        </p:sp>
        <p:sp>
          <p:nvSpPr>
            <p:cNvPr id="308" name="Google Shape;308;ge69dfeabaf_0_307"/>
            <p:cNvSpPr/>
            <p:nvPr/>
          </p:nvSpPr>
          <p:spPr>
            <a:xfrm>
              <a:off x="1613608" y="1291486"/>
              <a:ext cx="322200" cy="1039500"/>
            </a:xfrm>
            <a:custGeom>
              <a:rect b="b" l="l" r="r" t="t"/>
              <a:pathLst>
                <a:path extrusionOk="0" h="120000" w="120000">
                  <a:moveTo>
                    <a:pt x="0" y="120000"/>
                  </a:moveTo>
                  <a:lnTo>
                    <a:pt x="60000" y="120000"/>
                  </a:lnTo>
                  <a:lnTo>
                    <a:pt x="60000" y="0"/>
                  </a:lnTo>
                  <a:lnTo>
                    <a:pt x="120000" y="0"/>
                  </a:lnTo>
                </a:path>
              </a:pathLst>
            </a:custGeom>
            <a:noFill/>
            <a:ln cap="flat" cmpd="sng" w="25400">
              <a:solidFill>
                <a:srgbClr val="1BA3AA"/>
              </a:solidFill>
              <a:prstDash val="solid"/>
              <a:round/>
              <a:headEnd len="sm" w="sm" type="none"/>
              <a:tailEnd len="sm" w="sm" type="none"/>
            </a:ln>
          </p:spPr>
        </p:sp>
        <p:sp>
          <p:nvSpPr>
            <p:cNvPr id="309" name="Google Shape;309;ge69dfeabaf_0_307"/>
            <p:cNvSpPr/>
            <p:nvPr/>
          </p:nvSpPr>
          <p:spPr>
            <a:xfrm>
              <a:off x="2175" y="2085117"/>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e69dfeabaf_0_307"/>
            <p:cNvSpPr txBox="1"/>
            <p:nvPr/>
          </p:nvSpPr>
          <p:spPr>
            <a:xfrm>
              <a:off x="2175" y="2085117"/>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System research</a:t>
              </a:r>
              <a:endParaRPr/>
            </a:p>
          </p:txBody>
        </p:sp>
        <p:sp>
          <p:nvSpPr>
            <p:cNvPr id="311" name="Google Shape;311;ge69dfeabaf_0_307"/>
            <p:cNvSpPr/>
            <p:nvPr/>
          </p:nvSpPr>
          <p:spPr>
            <a:xfrm>
              <a:off x="1935895" y="1045742"/>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e69dfeabaf_0_307"/>
            <p:cNvSpPr txBox="1"/>
            <p:nvPr/>
          </p:nvSpPr>
          <p:spPr>
            <a:xfrm>
              <a:off x="1935895" y="1045742"/>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Business architecture</a:t>
              </a:r>
              <a:endParaRPr/>
            </a:p>
          </p:txBody>
        </p:sp>
        <p:sp>
          <p:nvSpPr>
            <p:cNvPr id="313" name="Google Shape;313;ge69dfeabaf_0_307"/>
            <p:cNvSpPr/>
            <p:nvPr/>
          </p:nvSpPr>
          <p:spPr>
            <a:xfrm>
              <a:off x="3869616" y="699284"/>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e69dfeabaf_0_307"/>
            <p:cNvSpPr txBox="1"/>
            <p:nvPr/>
          </p:nvSpPr>
          <p:spPr>
            <a:xfrm>
              <a:off x="3869616" y="699284"/>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Business overview</a:t>
              </a:r>
              <a:endParaRPr/>
            </a:p>
          </p:txBody>
        </p:sp>
        <p:sp>
          <p:nvSpPr>
            <p:cNvPr id="315" name="Google Shape;315;ge69dfeabaf_0_307"/>
            <p:cNvSpPr/>
            <p:nvPr/>
          </p:nvSpPr>
          <p:spPr>
            <a:xfrm>
              <a:off x="3869616" y="1392200"/>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e69dfeabaf_0_307"/>
            <p:cNvSpPr txBox="1"/>
            <p:nvPr/>
          </p:nvSpPr>
          <p:spPr>
            <a:xfrm>
              <a:off x="3869616" y="1392200"/>
              <a:ext cx="1611300" cy="4914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Times New Roman"/>
                <a:buNone/>
              </a:pPr>
              <a:r>
                <a:rPr b="0" i="0" lang="en-US" sz="1300" cap="none" strike="noStrike">
                  <a:solidFill>
                    <a:srgbClr val="000000"/>
                  </a:solidFill>
                  <a:latin typeface="Times New Roman"/>
                  <a:ea typeface="Times New Roman"/>
                  <a:cs typeface="Times New Roman"/>
                  <a:sym typeface="Times New Roman"/>
                </a:rPr>
                <a:t>Business requirements and challenges</a:t>
              </a:r>
              <a:endParaRPr sz="1100"/>
            </a:p>
          </p:txBody>
        </p:sp>
        <p:sp>
          <p:nvSpPr>
            <p:cNvPr id="317" name="Google Shape;317;ge69dfeabaf_0_307"/>
            <p:cNvSpPr/>
            <p:nvPr/>
          </p:nvSpPr>
          <p:spPr>
            <a:xfrm>
              <a:off x="1935895" y="3124491"/>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e69dfeabaf_0_307"/>
            <p:cNvSpPr txBox="1"/>
            <p:nvPr/>
          </p:nvSpPr>
          <p:spPr>
            <a:xfrm>
              <a:off x="1935895" y="3124491"/>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Application and data architecture</a:t>
              </a:r>
              <a:endParaRPr/>
            </a:p>
          </p:txBody>
        </p:sp>
        <p:sp>
          <p:nvSpPr>
            <p:cNvPr id="319" name="Google Shape;319;ge69dfeabaf_0_307"/>
            <p:cNvSpPr/>
            <p:nvPr/>
          </p:nvSpPr>
          <p:spPr>
            <a:xfrm>
              <a:off x="3869616" y="2085117"/>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e69dfeabaf_0_307"/>
            <p:cNvSpPr txBox="1"/>
            <p:nvPr/>
          </p:nvSpPr>
          <p:spPr>
            <a:xfrm>
              <a:off x="3869616" y="2085117"/>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Application architecture</a:t>
              </a:r>
              <a:endParaRPr/>
            </a:p>
          </p:txBody>
        </p:sp>
        <p:sp>
          <p:nvSpPr>
            <p:cNvPr id="321" name="Google Shape;321;ge69dfeabaf_0_307"/>
            <p:cNvSpPr/>
            <p:nvPr/>
          </p:nvSpPr>
          <p:spPr>
            <a:xfrm>
              <a:off x="3869616" y="2778033"/>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e69dfeabaf_0_307"/>
            <p:cNvSpPr txBox="1"/>
            <p:nvPr/>
          </p:nvSpPr>
          <p:spPr>
            <a:xfrm>
              <a:off x="3869616" y="2778033"/>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Application attributes</a:t>
              </a:r>
              <a:endParaRPr/>
            </a:p>
          </p:txBody>
        </p:sp>
        <p:sp>
          <p:nvSpPr>
            <p:cNvPr id="323" name="Google Shape;323;ge69dfeabaf_0_307"/>
            <p:cNvSpPr/>
            <p:nvPr/>
          </p:nvSpPr>
          <p:spPr>
            <a:xfrm>
              <a:off x="3869616" y="3470950"/>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e69dfeabaf_0_307"/>
            <p:cNvSpPr txBox="1"/>
            <p:nvPr/>
          </p:nvSpPr>
          <p:spPr>
            <a:xfrm>
              <a:off x="3869616" y="3470950"/>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Data architecture</a:t>
              </a:r>
              <a:endParaRPr/>
            </a:p>
          </p:txBody>
        </p:sp>
        <p:sp>
          <p:nvSpPr>
            <p:cNvPr id="325" name="Google Shape;325;ge69dfeabaf_0_307"/>
            <p:cNvSpPr/>
            <p:nvPr/>
          </p:nvSpPr>
          <p:spPr>
            <a:xfrm>
              <a:off x="3869616" y="4163866"/>
              <a:ext cx="1611300" cy="491400"/>
            </a:xfrm>
            <a:prstGeom prst="rect">
              <a:avLst/>
            </a:prstGeom>
            <a:solidFill>
              <a:schemeClr val="lt1"/>
            </a:solidFill>
            <a:ln cap="flat" cmpd="sng" w="25400">
              <a:solidFill>
                <a:srgbClr val="21BA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e69dfeabaf_0_307"/>
            <p:cNvSpPr txBox="1"/>
            <p:nvPr/>
          </p:nvSpPr>
          <p:spPr>
            <a:xfrm>
              <a:off x="3869616" y="4163866"/>
              <a:ext cx="1611300" cy="491400"/>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rgbClr val="000000"/>
                </a:buClr>
                <a:buSzPts val="1700"/>
                <a:buFont typeface="Times New Roman"/>
                <a:buNone/>
              </a:pPr>
              <a:r>
                <a:rPr b="0" i="0" lang="en-US" sz="1700" cap="none" strike="noStrike">
                  <a:solidFill>
                    <a:srgbClr val="000000"/>
                  </a:solidFill>
                  <a:latin typeface="Times New Roman"/>
                  <a:ea typeface="Times New Roman"/>
                  <a:cs typeface="Times New Roman"/>
                  <a:sym typeface="Times New Roman"/>
                </a:rPr>
                <a:t>Data attributes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e69dfeabaf_0_31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2.2.1 System research</a:t>
            </a:r>
            <a:endParaRPr/>
          </a:p>
        </p:txBody>
      </p:sp>
      <p:graphicFrame>
        <p:nvGraphicFramePr>
          <p:cNvPr id="332" name="Google Shape;332;ge69dfeabaf_0_312"/>
          <p:cNvGraphicFramePr/>
          <p:nvPr/>
        </p:nvGraphicFramePr>
        <p:xfrm>
          <a:off x="4398662" y="1661767"/>
          <a:ext cx="3000000" cy="3000000"/>
        </p:xfrm>
        <a:graphic>
          <a:graphicData uri="http://schemas.openxmlformats.org/drawingml/2006/table">
            <a:tbl>
              <a:tblPr bandRow="1" firstRow="1">
                <a:noFill/>
                <a:tableStyleId>{5877B993-BF44-447E-9143-182BD60B6EE2}</a:tableStyleId>
              </a:tblPr>
              <a:tblGrid>
                <a:gridCol w="2277175"/>
                <a:gridCol w="5428875"/>
              </a:tblGrid>
              <a:tr h="370850">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Item</a:t>
                      </a:r>
                      <a:endParaRPr/>
                    </a:p>
                  </a:txBody>
                  <a:tcPr marT="45725" marB="45725" marR="91450" marL="91450"/>
                </a:tc>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Content</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Business research</a:t>
                      </a:r>
                      <a:endParaRPr/>
                    </a:p>
                  </a:txBody>
                  <a:tcPr marT="45725" marB="45725" marR="91450" marL="91450" anchor="ctr"/>
                </a:tc>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System name, owner unit, business description and service objects, development/operation status, and system type</a:t>
                      </a:r>
                      <a:endParaRPr/>
                    </a:p>
                  </a:txBody>
                  <a:tcPr marT="45725" marB="45725" marR="91450" marL="91450"/>
                </a:tc>
              </a:tr>
              <a:tr h="370850">
                <a:tc rowSpan="7">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System architecture research</a:t>
                      </a:r>
                      <a:endParaRPr/>
                    </a:p>
                  </a:txBody>
                  <a:tcPr marT="45725" marB="45725" marR="91450" marL="91450" anchor="ctr"/>
                </a:tc>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Peripheral device and commercial software requirements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Network requirements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Transformation rules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Dependency of system modules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Security requirements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Resource utilization</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System type</a:t>
                      </a:r>
                      <a:endParaRPr/>
                    </a:p>
                  </a:txBody>
                  <a:tcPr marT="45725" marB="45725" marR="91450" marL="91450"/>
                </a:tc>
              </a:tr>
            </a:tbl>
          </a:graphicData>
        </a:graphic>
      </p:graphicFrame>
      <p:sp>
        <p:nvSpPr>
          <p:cNvPr id="333" name="Google Shape;333;ge69dfeabaf_0_312"/>
          <p:cNvSpPr txBox="1"/>
          <p:nvPr>
            <p:ph idx="1" type="body"/>
          </p:nvPr>
        </p:nvSpPr>
        <p:spPr>
          <a:xfrm>
            <a:off x="191344" y="1155130"/>
            <a:ext cx="10658400" cy="50406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System research consists of four parts:</a:t>
            </a:r>
            <a:endParaRPr sz="2000"/>
          </a:p>
          <a:p>
            <a:pPr indent="-342900" lvl="1" marL="1178962"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Business research</a:t>
            </a:r>
            <a:endParaRPr sz="1800">
              <a:latin typeface="Arial"/>
              <a:ea typeface="Arial"/>
              <a:cs typeface="Arial"/>
              <a:sym typeface="Arial"/>
            </a:endParaRPr>
          </a:p>
          <a:p>
            <a:pPr indent="-342900" lvl="1" marL="1178962"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System architecture research</a:t>
            </a:r>
            <a:endParaRPr sz="1800">
              <a:latin typeface="Arial"/>
              <a:ea typeface="Arial"/>
              <a:cs typeface="Arial"/>
              <a:sym typeface="Arial"/>
            </a:endParaRPr>
          </a:p>
          <a:p>
            <a:pPr indent="-342900" lvl="1" marL="1178962"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Database research</a:t>
            </a:r>
            <a:endParaRPr sz="1800">
              <a:latin typeface="Arial"/>
              <a:ea typeface="Arial"/>
              <a:cs typeface="Arial"/>
              <a:sym typeface="Arial"/>
            </a:endParaRPr>
          </a:p>
          <a:p>
            <a:pPr indent="-342900" lvl="1" marL="1178962" rtl="0" algn="l">
              <a:lnSpc>
                <a:spcPct val="15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Application research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e69dfeabaf_0_31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2.2.1 System research (continued)</a:t>
            </a:r>
            <a:endParaRPr/>
          </a:p>
        </p:txBody>
      </p:sp>
      <p:graphicFrame>
        <p:nvGraphicFramePr>
          <p:cNvPr id="339" name="Google Shape;339;ge69dfeabaf_0_317"/>
          <p:cNvGraphicFramePr/>
          <p:nvPr/>
        </p:nvGraphicFramePr>
        <p:xfrm>
          <a:off x="1478717" y="1138652"/>
          <a:ext cx="3000000" cy="3000000"/>
        </p:xfrm>
        <a:graphic>
          <a:graphicData uri="http://schemas.openxmlformats.org/drawingml/2006/table">
            <a:tbl>
              <a:tblPr bandRow="1" firstRow="1">
                <a:noFill/>
                <a:tableStyleId>{5877B993-BF44-447E-9143-182BD60B6EE2}</a:tableStyleId>
              </a:tblPr>
              <a:tblGrid>
                <a:gridCol w="2523650"/>
                <a:gridCol w="6016450"/>
              </a:tblGrid>
              <a:tr h="370850">
                <a:tc>
                  <a:txBody>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Times New Roman"/>
                          <a:ea typeface="Times New Roman"/>
                          <a:cs typeface="Times New Roman"/>
                          <a:sym typeface="Times New Roman"/>
                        </a:rPr>
                        <a:t>Item</a:t>
                      </a:r>
                      <a:endParaRPr/>
                    </a:p>
                  </a:txBody>
                  <a:tcPr marT="45725" marB="45725" marR="91450" marL="91450"/>
                </a:tc>
                <a:tc>
                  <a:txBody>
                    <a:bodyPr/>
                    <a:lstStyle/>
                    <a:p>
                      <a:pPr indent="0" lvl="0" marL="0" marR="0" rtl="0" algn="ctr">
                        <a:lnSpc>
                          <a:spcPct val="100000"/>
                        </a:lnSpc>
                        <a:spcBef>
                          <a:spcPts val="0"/>
                        </a:spcBef>
                        <a:spcAft>
                          <a:spcPts val="0"/>
                        </a:spcAft>
                        <a:buNone/>
                      </a:pPr>
                      <a:r>
                        <a:rPr b="1" i="0" lang="en-US" sz="2000" u="none" cap="none" strike="noStrike">
                          <a:solidFill>
                            <a:srgbClr val="FFFFFF"/>
                          </a:solidFill>
                          <a:latin typeface="Times New Roman"/>
                          <a:ea typeface="Times New Roman"/>
                          <a:cs typeface="Times New Roman"/>
                          <a:sym typeface="Times New Roman"/>
                        </a:rPr>
                        <a:t>Content</a:t>
                      </a:r>
                      <a:endParaRPr/>
                    </a:p>
                  </a:txBody>
                  <a:tcPr marT="45725" marB="45725" marR="91450" marL="91450"/>
                </a:tc>
              </a:tr>
              <a:tr h="370850">
                <a:tc rowSpan="7">
                  <a:txBody>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Database research</a:t>
                      </a:r>
                      <a:endParaRPr/>
                    </a:p>
                  </a:txBody>
                  <a:tcPr marT="45725" marB="45725" marR="91450" marL="91450" anchor="ctr"/>
                </a:tc>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Database vendor/version</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Database architecture (RAC? Primary/Secondary?)</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Backup policy (cold backup, hot backup, and backup cycle)</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Database capacity and traffic statistics (peak TPS, QPS, and number of connections)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SQL collection (top 50 SQL queries with the highest number of database access requests and slow SQL queries)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Collection of advanced database features (stored procedures, functions, triggers, and full-text indexes)</a:t>
                      </a:r>
                      <a:endParaRPr/>
                    </a:p>
                  </a:txBody>
                  <a:tcPr marT="45725" marB="45725" marR="91450" marL="91450"/>
                </a:tc>
              </a:tr>
              <a:tr h="370850">
                <a:tc vMerge="1"/>
                <a:tc>
                  <a:txBody>
                    <a:bodyPr/>
                    <a:lstStyle/>
                    <a:p>
                      <a:pPr indent="0" lvl="0" marL="0" marR="0" rtl="0" algn="l">
                        <a:lnSpc>
                          <a:spcPct val="15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Database character set</a:t>
                      </a:r>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e69dfeabaf_0_32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2.2.1 System research (continued)</a:t>
            </a:r>
            <a:endParaRPr/>
          </a:p>
        </p:txBody>
      </p:sp>
      <p:graphicFrame>
        <p:nvGraphicFramePr>
          <p:cNvPr id="345" name="Google Shape;345;ge69dfeabaf_0_322"/>
          <p:cNvGraphicFramePr/>
          <p:nvPr/>
        </p:nvGraphicFramePr>
        <p:xfrm>
          <a:off x="1478717" y="1268760"/>
          <a:ext cx="3000000" cy="3000000"/>
        </p:xfrm>
        <a:graphic>
          <a:graphicData uri="http://schemas.openxmlformats.org/drawingml/2006/table">
            <a:tbl>
              <a:tblPr bandRow="1" firstRow="1">
                <a:noFill/>
                <a:tableStyleId>{5877B993-BF44-447E-9143-182BD60B6EE2}</a:tableStyleId>
              </a:tblPr>
              <a:tblGrid>
                <a:gridCol w="2523650"/>
                <a:gridCol w="6016450"/>
              </a:tblGrid>
              <a:tr h="363050">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Item</a:t>
                      </a:r>
                      <a:endParaRPr/>
                    </a:p>
                  </a:txBody>
                  <a:tcPr marT="45725" marB="45725" marR="91450" marL="91450"/>
                </a:tc>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Content</a:t>
                      </a:r>
                      <a:endParaRPr/>
                    </a:p>
                  </a:txBody>
                  <a:tcPr marT="45725" marB="45725" marR="91450" marL="91450"/>
                </a:tc>
              </a:tr>
              <a:tr h="416425">
                <a:tc rowSpan="11">
                  <a:txBody>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Application research</a:t>
                      </a:r>
                      <a:endParaRPr/>
                    </a:p>
                  </a:txBody>
                  <a:tcPr marT="45725" marB="45725" marR="91450" marL="91450" anchor="ctr"/>
                </a:tc>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Does it have high availability and high performance design?</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Application programming language and development framework</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Application architecture (B/S or C/S)</a:t>
                      </a:r>
                      <a:endParaRPr sz="1600" u="none" cap="none" strike="noStrike">
                        <a:latin typeface="Arial"/>
                        <a:ea typeface="Arial"/>
                        <a:cs typeface="Arial"/>
                        <a:sym typeface="Arial"/>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Data and log storage methods</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Are third-party services or components used?</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Are external APIs or services called?</a:t>
                      </a:r>
                      <a:endParaRPr/>
                    </a:p>
                  </a:txBody>
                  <a:tcPr marT="45725" marB="45725" marR="91450" marL="91450"/>
                </a:tc>
              </a:tr>
              <a:tr h="29897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Is middleware used?</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Are custom-made plugins used?</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Is document storage available?</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Are multiple data sources used?</a:t>
                      </a:r>
                      <a:endParaRPr/>
                    </a:p>
                  </a:txBody>
                  <a:tcPr marT="45725" marB="45725" marR="91450" marL="91450"/>
                </a:tc>
              </a:tr>
              <a:tr h="416425">
                <a:tc vMerge="1"/>
                <a:tc>
                  <a:txBody>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What are the system performance metrics?</a:t>
                      </a:r>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e69dfeabaf_0_32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 Troubleshooting</a:t>
            </a:r>
            <a:endParaRPr/>
          </a:p>
        </p:txBody>
      </p:sp>
      <p:sp>
        <p:nvSpPr>
          <p:cNvPr id="351" name="Google Shape;351;ge69dfeabaf_0_327"/>
          <p:cNvSpPr txBox="1"/>
          <p:nvPr>
            <p:ph idx="1" type="body"/>
          </p:nvPr>
        </p:nvSpPr>
        <p:spPr>
          <a:xfrm>
            <a:off x="907260" y="3438955"/>
            <a:ext cx="10513200" cy="28083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Main problems</a:t>
            </a:r>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The overall service configuration and business data flows were non-standard (one server had multiple processes), making it difficult for management and troubleshooting</a:t>
            </a:r>
            <a:endParaRPr>
              <a:latin typeface="Arial"/>
              <a:ea typeface="Arial"/>
              <a:cs typeface="Arial"/>
              <a:sym typeface="Arial"/>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MongoDB and MySQL databases were CVM-based self-created with poor business syntax, performance, and availability and without professional DBA and monitoring (various exceptions occurred during peak hours)</a:t>
            </a:r>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Redis was self-built with poor performance and an upper limit of 2,000 for the number of connections</a:t>
            </a:r>
            <a:endParaRPr>
              <a:latin typeface="Arial"/>
              <a:ea typeface="Arial"/>
              <a:cs typeface="Arial"/>
              <a:sym typeface="Arial"/>
            </a:endParaRPr>
          </a:p>
        </p:txBody>
      </p:sp>
      <p:sp>
        <p:nvSpPr>
          <p:cNvPr id="352" name="Google Shape;352;ge69dfeabaf_0_327"/>
          <p:cNvSpPr txBox="1"/>
          <p:nvPr/>
        </p:nvSpPr>
        <p:spPr>
          <a:xfrm>
            <a:off x="766800" y="1136946"/>
            <a:ext cx="10658400" cy="171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Research finds that the following major performance bottlenecks of the backend applications:</a:t>
            </a:r>
            <a:endParaRPr/>
          </a:p>
        </p:txBody>
      </p:sp>
      <p:grpSp>
        <p:nvGrpSpPr>
          <p:cNvPr id="353" name="Google Shape;353;ge69dfeabaf_0_327"/>
          <p:cNvGrpSpPr/>
          <p:nvPr/>
        </p:nvGrpSpPr>
        <p:grpSpPr>
          <a:xfrm>
            <a:off x="842140" y="1628800"/>
            <a:ext cx="10218501" cy="2000400"/>
            <a:chOff x="3939" y="0"/>
            <a:chExt cx="10218501" cy="2000400"/>
          </a:xfrm>
        </p:grpSpPr>
        <p:sp>
          <p:nvSpPr>
            <p:cNvPr id="354" name="Google Shape;354;ge69dfeabaf_0_327"/>
            <p:cNvSpPr/>
            <p:nvPr/>
          </p:nvSpPr>
          <p:spPr>
            <a:xfrm>
              <a:off x="766976" y="0"/>
              <a:ext cx="8692500" cy="2000400"/>
            </a:xfrm>
            <a:prstGeom prst="rightArrow">
              <a:avLst>
                <a:gd fmla="val 50000" name="adj1"/>
                <a:gd fmla="val 50000" name="adj2"/>
              </a:avLst>
            </a:prstGeom>
            <a:solidFill>
              <a:srgbClr val="CB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e69dfeabaf_0_327"/>
            <p:cNvSpPr/>
            <p:nvPr/>
          </p:nvSpPr>
          <p:spPr>
            <a:xfrm>
              <a:off x="3939" y="600098"/>
              <a:ext cx="3221100" cy="800100"/>
            </a:xfrm>
            <a:prstGeom prst="roundRect">
              <a:avLst>
                <a:gd fmla="val 16667" name="adj"/>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e69dfeabaf_0_327"/>
            <p:cNvSpPr txBox="1"/>
            <p:nvPr/>
          </p:nvSpPr>
          <p:spPr>
            <a:xfrm>
              <a:off x="42998" y="639157"/>
              <a:ext cx="31431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Business layer: non-standard design</a:t>
              </a:r>
              <a:endParaRPr sz="1600">
                <a:solidFill>
                  <a:schemeClr val="lt1"/>
                </a:solidFill>
                <a:latin typeface="Arial"/>
                <a:ea typeface="Arial"/>
                <a:cs typeface="Arial"/>
                <a:sym typeface="Arial"/>
              </a:endParaRPr>
            </a:p>
          </p:txBody>
        </p:sp>
        <p:sp>
          <p:nvSpPr>
            <p:cNvPr id="357" name="Google Shape;357;ge69dfeabaf_0_327"/>
            <p:cNvSpPr/>
            <p:nvPr/>
          </p:nvSpPr>
          <p:spPr>
            <a:xfrm>
              <a:off x="3502640" y="600098"/>
              <a:ext cx="3221100" cy="800100"/>
            </a:xfrm>
            <a:prstGeom prst="roundRect">
              <a:avLst>
                <a:gd fmla="val 16667" name="adj"/>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e69dfeabaf_0_327"/>
            <p:cNvSpPr txBox="1"/>
            <p:nvPr/>
          </p:nvSpPr>
          <p:spPr>
            <a:xfrm>
              <a:off x="3541699" y="639157"/>
              <a:ext cx="31431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Data layer: low performance and availability</a:t>
              </a:r>
              <a:endParaRPr sz="1600">
                <a:solidFill>
                  <a:schemeClr val="lt1"/>
                </a:solidFill>
                <a:latin typeface="Arial"/>
                <a:ea typeface="Arial"/>
                <a:cs typeface="Arial"/>
                <a:sym typeface="Arial"/>
              </a:endParaRPr>
            </a:p>
          </p:txBody>
        </p:sp>
        <p:sp>
          <p:nvSpPr>
            <p:cNvPr id="359" name="Google Shape;359;ge69dfeabaf_0_327"/>
            <p:cNvSpPr/>
            <p:nvPr/>
          </p:nvSpPr>
          <p:spPr>
            <a:xfrm>
              <a:off x="7001340" y="600098"/>
              <a:ext cx="3221100" cy="8001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e69dfeabaf_0_327"/>
            <p:cNvSpPr txBox="1"/>
            <p:nvPr/>
          </p:nvSpPr>
          <p:spPr>
            <a:xfrm>
              <a:off x="7040399" y="639157"/>
              <a:ext cx="31431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10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Cache layer: bottleneck with the number of connections</a:t>
              </a:r>
              <a:endParaRPr sz="1600">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e69dfeabaf_0_33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Group discussion</a:t>
            </a:r>
            <a:endParaRPr/>
          </a:p>
        </p:txBody>
      </p:sp>
      <p:sp>
        <p:nvSpPr>
          <p:cNvPr id="366" name="Google Shape;366;ge69dfeabaf_0_332"/>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Time limit: 15 minutes for discussion and 5 minutes for presentation for each group </a:t>
            </a:r>
            <a:endParaRPr/>
          </a:p>
          <a:p>
            <a:pPr indent="0" lvl="0" marL="0" rtl="0" algn="l">
              <a:lnSpc>
                <a:spcPct val="120000"/>
              </a:lnSpc>
              <a:spcBef>
                <a:spcPts val="0"/>
              </a:spcBef>
              <a:spcAft>
                <a:spcPts val="0"/>
              </a:spcAft>
              <a:buSzPts val="2400"/>
              <a:buNone/>
            </a:pPr>
            <a:r>
              <a:t/>
            </a:r>
            <a:endParaRPr/>
          </a:p>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Please think about the following questions about this case:</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1. How do we solve the problems of the data and cache layers at the architecture level?</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2. How do we design the architecture after the business is migrated to Tencent Cloud?</a:t>
            </a:r>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p:txBody>
      </p:sp>
      <p:pic>
        <p:nvPicPr>
          <p:cNvPr id="367" name="Google Shape;367;ge69dfeabaf_0_332"/>
          <p:cNvPicPr preferRelativeResize="0"/>
          <p:nvPr/>
        </p:nvPicPr>
        <p:blipFill rotWithShape="1">
          <a:blip r:embed="rId3">
            <a:alphaModFix/>
          </a:blip>
          <a:srcRect b="0" l="0" r="0" t="0"/>
          <a:stretch/>
        </p:blipFill>
        <p:spPr>
          <a:xfrm>
            <a:off x="8227725" y="4077072"/>
            <a:ext cx="2431589" cy="1958326"/>
          </a:xfrm>
          <a:prstGeom prst="rect">
            <a:avLst/>
          </a:prstGeom>
          <a:noFill/>
          <a:ln>
            <a:noFill/>
          </a:ln>
        </p:spPr>
      </p:pic>
      <p:sp>
        <p:nvSpPr>
          <p:cNvPr id="368" name="Google Shape;368;ge69dfeabaf_0_332"/>
          <p:cNvSpPr/>
          <p:nvPr/>
        </p:nvSpPr>
        <p:spPr>
          <a:xfrm>
            <a:off x="838201" y="4518059"/>
            <a:ext cx="5099100" cy="214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Group output:</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rPr b="0" i="0" lang="en-US" sz="2400" cap="none" strike="noStrike">
                <a:solidFill>
                  <a:srgbClr val="000000"/>
                </a:solidFill>
                <a:latin typeface="Times New Roman"/>
                <a:ea typeface="Times New Roman"/>
                <a:cs typeface="Times New Roman"/>
                <a:sym typeface="Times New Roman"/>
              </a:rPr>
              <a:t>Architecture diagram based on Tencent Cloud services</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Microsoft YaHei"/>
              <a:ea typeface="Microsoft YaHei"/>
              <a:cs typeface="Microsoft YaHei"/>
              <a:sym typeface="Microsoft YaHe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e69dfeabaf_0_33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 Architecture scheme design</a:t>
            </a:r>
            <a:endParaRPr/>
          </a:p>
        </p:txBody>
      </p:sp>
      <p:grpSp>
        <p:nvGrpSpPr>
          <p:cNvPr id="374" name="Google Shape;374;ge69dfeabaf_0_337"/>
          <p:cNvGrpSpPr/>
          <p:nvPr/>
        </p:nvGrpSpPr>
        <p:grpSpPr>
          <a:xfrm>
            <a:off x="2022100" y="1641151"/>
            <a:ext cx="4119582" cy="3875674"/>
            <a:chOff x="377440" y="1365759"/>
            <a:chExt cx="3932400" cy="5221170"/>
          </a:xfrm>
        </p:grpSpPr>
        <p:pic>
          <p:nvPicPr>
            <p:cNvPr id="375" name="Google Shape;375;ge69dfeabaf_0_337"/>
            <p:cNvPicPr preferRelativeResize="0"/>
            <p:nvPr/>
          </p:nvPicPr>
          <p:blipFill rotWithShape="1">
            <a:blip r:embed="rId3">
              <a:alphaModFix/>
            </a:blip>
            <a:srcRect b="0" l="0" r="0" t="0"/>
            <a:stretch/>
          </p:blipFill>
          <p:spPr>
            <a:xfrm>
              <a:off x="2777135" y="1365759"/>
              <a:ext cx="739131" cy="360000"/>
            </a:xfrm>
            <a:prstGeom prst="rect">
              <a:avLst/>
            </a:prstGeom>
            <a:noFill/>
            <a:ln>
              <a:noFill/>
            </a:ln>
          </p:spPr>
        </p:pic>
        <p:sp>
          <p:nvSpPr>
            <p:cNvPr id="376" name="Google Shape;376;ge69dfeabaf_0_337"/>
            <p:cNvSpPr/>
            <p:nvPr/>
          </p:nvSpPr>
          <p:spPr>
            <a:xfrm>
              <a:off x="610466" y="3076495"/>
              <a:ext cx="12597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Bike server</a:t>
              </a:r>
              <a:endParaRPr sz="1600">
                <a:solidFill>
                  <a:srgbClr val="00B0F0"/>
                </a:solidFill>
                <a:latin typeface="Microsoft YaHei"/>
                <a:ea typeface="Microsoft YaHei"/>
                <a:cs typeface="Microsoft YaHei"/>
                <a:sym typeface="Microsoft YaHei"/>
              </a:endParaRPr>
            </a:p>
          </p:txBody>
        </p:sp>
        <p:sp>
          <p:nvSpPr>
            <p:cNvPr id="377" name="Google Shape;377;ge69dfeabaf_0_337"/>
            <p:cNvSpPr/>
            <p:nvPr/>
          </p:nvSpPr>
          <p:spPr>
            <a:xfrm>
              <a:off x="2518368" y="2331019"/>
              <a:ext cx="12579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Nginx</a:t>
              </a:r>
              <a:endParaRPr sz="1600">
                <a:solidFill>
                  <a:srgbClr val="00B0F0"/>
                </a:solidFill>
                <a:latin typeface="Microsoft YaHei"/>
                <a:ea typeface="Microsoft YaHei"/>
                <a:cs typeface="Microsoft YaHei"/>
                <a:sym typeface="Microsoft YaHei"/>
              </a:endParaRPr>
            </a:p>
          </p:txBody>
        </p:sp>
        <p:sp>
          <p:nvSpPr>
            <p:cNvPr id="378" name="Google Shape;378;ge69dfeabaf_0_337"/>
            <p:cNvSpPr/>
            <p:nvPr/>
          </p:nvSpPr>
          <p:spPr>
            <a:xfrm>
              <a:off x="2518368" y="3082435"/>
              <a:ext cx="12579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Application API</a:t>
              </a:r>
              <a:endParaRPr sz="1600">
                <a:solidFill>
                  <a:srgbClr val="00B0F0"/>
                </a:solidFill>
                <a:latin typeface="Microsoft YaHei"/>
                <a:ea typeface="Microsoft YaHei"/>
                <a:cs typeface="Microsoft YaHei"/>
                <a:sym typeface="Microsoft YaHei"/>
              </a:endParaRPr>
            </a:p>
          </p:txBody>
        </p:sp>
        <p:sp>
          <p:nvSpPr>
            <p:cNvPr id="379" name="Google Shape;379;ge69dfeabaf_0_337"/>
            <p:cNvSpPr/>
            <p:nvPr/>
          </p:nvSpPr>
          <p:spPr>
            <a:xfrm>
              <a:off x="610466" y="3931863"/>
              <a:ext cx="12597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Service</a:t>
              </a:r>
              <a:endParaRPr sz="1600">
                <a:solidFill>
                  <a:srgbClr val="00B0F0"/>
                </a:solidFill>
                <a:latin typeface="Microsoft YaHei"/>
                <a:ea typeface="Microsoft YaHei"/>
                <a:cs typeface="Microsoft YaHei"/>
                <a:sym typeface="Microsoft YaHei"/>
              </a:endParaRPr>
            </a:p>
          </p:txBody>
        </p:sp>
        <p:sp>
          <p:nvSpPr>
            <p:cNvPr id="380" name="Google Shape;380;ge69dfeabaf_0_337"/>
            <p:cNvSpPr/>
            <p:nvPr/>
          </p:nvSpPr>
          <p:spPr>
            <a:xfrm>
              <a:off x="2518368" y="3931863"/>
              <a:ext cx="12579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Nearby</a:t>
              </a:r>
              <a:endParaRPr sz="1600">
                <a:solidFill>
                  <a:srgbClr val="00B0F0"/>
                </a:solidFill>
                <a:latin typeface="Microsoft YaHei"/>
                <a:ea typeface="Microsoft YaHei"/>
                <a:cs typeface="Microsoft YaHei"/>
                <a:sym typeface="Microsoft YaHei"/>
              </a:endParaRPr>
            </a:p>
          </p:txBody>
        </p:sp>
        <p:sp>
          <p:nvSpPr>
            <p:cNvPr id="381" name="Google Shape;381;ge69dfeabaf_0_337"/>
            <p:cNvSpPr/>
            <p:nvPr/>
          </p:nvSpPr>
          <p:spPr>
            <a:xfrm>
              <a:off x="610466" y="4810991"/>
              <a:ext cx="3165900" cy="3030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Redis</a:t>
              </a:r>
              <a:endParaRPr sz="1600">
                <a:solidFill>
                  <a:srgbClr val="00B0F0"/>
                </a:solidFill>
                <a:latin typeface="Microsoft YaHei"/>
                <a:ea typeface="Microsoft YaHei"/>
                <a:cs typeface="Microsoft YaHei"/>
                <a:sym typeface="Microsoft YaHei"/>
              </a:endParaRPr>
            </a:p>
          </p:txBody>
        </p:sp>
        <p:sp>
          <p:nvSpPr>
            <p:cNvPr id="382" name="Google Shape;382;ge69dfeabaf_0_337"/>
            <p:cNvSpPr/>
            <p:nvPr/>
          </p:nvSpPr>
          <p:spPr>
            <a:xfrm>
              <a:off x="610466" y="5295106"/>
              <a:ext cx="1374600" cy="10722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Mongo</a:t>
              </a:r>
              <a:endParaRPr sz="1600">
                <a:solidFill>
                  <a:srgbClr val="00B0F0"/>
                </a:solidFill>
                <a:latin typeface="Microsoft YaHei"/>
                <a:ea typeface="Microsoft YaHei"/>
                <a:cs typeface="Microsoft YaHei"/>
                <a:sym typeface="Microsoft YaHei"/>
              </a:endParaRPr>
            </a:p>
          </p:txBody>
        </p:sp>
        <p:sp>
          <p:nvSpPr>
            <p:cNvPr id="383" name="Google Shape;383;ge69dfeabaf_0_337"/>
            <p:cNvSpPr/>
            <p:nvPr/>
          </p:nvSpPr>
          <p:spPr>
            <a:xfrm>
              <a:off x="2518368" y="5315895"/>
              <a:ext cx="1257900" cy="10722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MySQL</a:t>
              </a:r>
              <a:endParaRPr sz="1600">
                <a:solidFill>
                  <a:srgbClr val="00B0F0"/>
                </a:solidFill>
                <a:latin typeface="Microsoft YaHei"/>
                <a:ea typeface="Microsoft YaHei"/>
                <a:cs typeface="Microsoft YaHei"/>
                <a:sym typeface="Microsoft YaHei"/>
              </a:endParaRPr>
            </a:p>
          </p:txBody>
        </p:sp>
        <p:cxnSp>
          <p:nvCxnSpPr>
            <p:cNvPr id="384" name="Google Shape;384;ge69dfeabaf_0_337"/>
            <p:cNvCxnSpPr/>
            <p:nvPr/>
          </p:nvCxnSpPr>
          <p:spPr>
            <a:xfrm>
              <a:off x="1420597" y="1546932"/>
              <a:ext cx="495300" cy="101100"/>
            </a:xfrm>
            <a:prstGeom prst="straightConnector1">
              <a:avLst/>
            </a:prstGeom>
            <a:noFill/>
            <a:ln cap="flat" cmpd="sng" w="19050">
              <a:solidFill>
                <a:srgbClr val="00B0F0"/>
              </a:solidFill>
              <a:prstDash val="solid"/>
              <a:round/>
              <a:headEnd len="sm" w="sm" type="none"/>
              <a:tailEnd len="med" w="med" type="triangle"/>
            </a:ln>
          </p:spPr>
        </p:cxnSp>
        <p:cxnSp>
          <p:nvCxnSpPr>
            <p:cNvPr id="385" name="Google Shape;385;ge69dfeabaf_0_337"/>
            <p:cNvCxnSpPr/>
            <p:nvPr/>
          </p:nvCxnSpPr>
          <p:spPr>
            <a:xfrm>
              <a:off x="3146446" y="1748893"/>
              <a:ext cx="0" cy="582000"/>
            </a:xfrm>
            <a:prstGeom prst="straightConnector1">
              <a:avLst/>
            </a:prstGeom>
            <a:noFill/>
            <a:ln cap="flat" cmpd="sng" w="19050">
              <a:solidFill>
                <a:srgbClr val="00B0F0"/>
              </a:solidFill>
              <a:prstDash val="solid"/>
              <a:round/>
              <a:headEnd len="sm" w="sm" type="none"/>
              <a:tailEnd len="med" w="med" type="triangle"/>
            </a:ln>
          </p:spPr>
        </p:cxnSp>
        <p:cxnSp>
          <p:nvCxnSpPr>
            <p:cNvPr id="386" name="Google Shape;386;ge69dfeabaf_0_337"/>
            <p:cNvCxnSpPr/>
            <p:nvPr/>
          </p:nvCxnSpPr>
          <p:spPr>
            <a:xfrm>
              <a:off x="1240365" y="1766714"/>
              <a:ext cx="0" cy="582000"/>
            </a:xfrm>
            <a:prstGeom prst="straightConnector1">
              <a:avLst/>
            </a:prstGeom>
            <a:noFill/>
            <a:ln cap="flat" cmpd="sng" w="19050">
              <a:solidFill>
                <a:srgbClr val="00B0F0"/>
              </a:solidFill>
              <a:prstDash val="solid"/>
              <a:round/>
              <a:headEnd len="sm" w="sm" type="none"/>
              <a:tailEnd len="med" w="med" type="triangle"/>
            </a:ln>
          </p:spPr>
        </p:cxnSp>
        <p:cxnSp>
          <p:nvCxnSpPr>
            <p:cNvPr id="387" name="Google Shape;387;ge69dfeabaf_0_337"/>
            <p:cNvCxnSpPr/>
            <p:nvPr/>
          </p:nvCxnSpPr>
          <p:spPr>
            <a:xfrm flipH="1">
              <a:off x="3146507" y="2696331"/>
              <a:ext cx="5400" cy="386100"/>
            </a:xfrm>
            <a:prstGeom prst="straightConnector1">
              <a:avLst/>
            </a:prstGeom>
            <a:noFill/>
            <a:ln cap="flat" cmpd="sng" w="19050">
              <a:solidFill>
                <a:srgbClr val="00B0F0"/>
              </a:solidFill>
              <a:prstDash val="solid"/>
              <a:round/>
              <a:headEnd len="sm" w="sm" type="none"/>
              <a:tailEnd len="med" w="med" type="triangle"/>
            </a:ln>
          </p:spPr>
        </p:cxnSp>
        <p:cxnSp>
          <p:nvCxnSpPr>
            <p:cNvPr id="388" name="Google Shape;388;ge69dfeabaf_0_337"/>
            <p:cNvCxnSpPr/>
            <p:nvPr/>
          </p:nvCxnSpPr>
          <p:spPr>
            <a:xfrm flipH="1">
              <a:off x="3146507" y="3521999"/>
              <a:ext cx="5400" cy="386100"/>
            </a:xfrm>
            <a:prstGeom prst="straightConnector1">
              <a:avLst/>
            </a:prstGeom>
            <a:noFill/>
            <a:ln cap="flat" cmpd="sng" w="19050">
              <a:solidFill>
                <a:srgbClr val="00B0F0"/>
              </a:solidFill>
              <a:prstDash val="solid"/>
              <a:round/>
              <a:headEnd len="sm" w="sm" type="none"/>
              <a:tailEnd len="med" w="med" type="triangle"/>
            </a:ln>
          </p:spPr>
        </p:cxnSp>
        <p:cxnSp>
          <p:nvCxnSpPr>
            <p:cNvPr id="389" name="Google Shape;389;ge69dfeabaf_0_337"/>
            <p:cNvCxnSpPr/>
            <p:nvPr/>
          </p:nvCxnSpPr>
          <p:spPr>
            <a:xfrm>
              <a:off x="1240365" y="3435869"/>
              <a:ext cx="0" cy="495900"/>
            </a:xfrm>
            <a:prstGeom prst="straightConnector1">
              <a:avLst/>
            </a:prstGeom>
            <a:noFill/>
            <a:ln cap="flat" cmpd="sng" w="19050">
              <a:solidFill>
                <a:srgbClr val="00B0F0"/>
              </a:solidFill>
              <a:prstDash val="solid"/>
              <a:round/>
              <a:headEnd len="sm" w="sm" type="none"/>
              <a:tailEnd len="med" w="med" type="triangle"/>
            </a:ln>
          </p:spPr>
        </p:cxnSp>
        <p:cxnSp>
          <p:nvCxnSpPr>
            <p:cNvPr id="390" name="Google Shape;390;ge69dfeabaf_0_337"/>
            <p:cNvCxnSpPr/>
            <p:nvPr/>
          </p:nvCxnSpPr>
          <p:spPr>
            <a:xfrm flipH="1">
              <a:off x="1240247" y="3441809"/>
              <a:ext cx="1906200" cy="490200"/>
            </a:xfrm>
            <a:prstGeom prst="straightConnector1">
              <a:avLst/>
            </a:prstGeom>
            <a:noFill/>
            <a:ln cap="flat" cmpd="sng" w="19050">
              <a:solidFill>
                <a:srgbClr val="00B0F0"/>
              </a:solidFill>
              <a:prstDash val="solid"/>
              <a:round/>
              <a:headEnd len="sm" w="sm" type="none"/>
              <a:tailEnd len="med" w="med" type="triangle"/>
            </a:ln>
          </p:spPr>
        </p:cxnSp>
        <p:cxnSp>
          <p:nvCxnSpPr>
            <p:cNvPr id="391" name="Google Shape;391;ge69dfeabaf_0_337"/>
            <p:cNvCxnSpPr/>
            <p:nvPr/>
          </p:nvCxnSpPr>
          <p:spPr>
            <a:xfrm flipH="1">
              <a:off x="3142846" y="4282326"/>
              <a:ext cx="3600" cy="386100"/>
            </a:xfrm>
            <a:prstGeom prst="straightConnector1">
              <a:avLst/>
            </a:prstGeom>
            <a:noFill/>
            <a:ln cap="flat" cmpd="sng" w="19050">
              <a:solidFill>
                <a:srgbClr val="00B0F0"/>
              </a:solidFill>
              <a:prstDash val="dashDot"/>
              <a:round/>
              <a:headEnd len="sm" w="sm" type="none"/>
              <a:tailEnd len="med" w="med" type="triangle"/>
            </a:ln>
          </p:spPr>
        </p:cxnSp>
        <p:cxnSp>
          <p:nvCxnSpPr>
            <p:cNvPr id="392" name="Google Shape;392;ge69dfeabaf_0_337"/>
            <p:cNvCxnSpPr/>
            <p:nvPr/>
          </p:nvCxnSpPr>
          <p:spPr>
            <a:xfrm flipH="1">
              <a:off x="1234965" y="4294206"/>
              <a:ext cx="5400" cy="389100"/>
            </a:xfrm>
            <a:prstGeom prst="straightConnector1">
              <a:avLst/>
            </a:prstGeom>
            <a:noFill/>
            <a:ln cap="flat" cmpd="sng" w="19050">
              <a:solidFill>
                <a:srgbClr val="00B0F0"/>
              </a:solidFill>
              <a:prstDash val="dashDot"/>
              <a:round/>
              <a:headEnd len="sm" w="sm" type="none"/>
              <a:tailEnd len="med" w="med" type="triangle"/>
            </a:ln>
          </p:spPr>
        </p:cxnSp>
        <p:sp>
          <p:nvSpPr>
            <p:cNvPr id="393" name="Google Shape;393;ge69dfeabaf_0_337"/>
            <p:cNvSpPr/>
            <p:nvPr/>
          </p:nvSpPr>
          <p:spPr>
            <a:xfrm>
              <a:off x="422953" y="2081537"/>
              <a:ext cx="3803100" cy="15207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sp>
          <p:nvSpPr>
            <p:cNvPr id="394" name="Google Shape;394;ge69dfeabaf_0_337"/>
            <p:cNvSpPr/>
            <p:nvPr/>
          </p:nvSpPr>
          <p:spPr>
            <a:xfrm>
              <a:off x="444800" y="3762572"/>
              <a:ext cx="3801300" cy="6891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sp>
          <p:nvSpPr>
            <p:cNvPr id="395" name="Google Shape;395;ge69dfeabaf_0_337"/>
            <p:cNvSpPr/>
            <p:nvPr/>
          </p:nvSpPr>
          <p:spPr>
            <a:xfrm>
              <a:off x="377440" y="4638729"/>
              <a:ext cx="3932400" cy="19482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pic>
          <p:nvPicPr>
            <p:cNvPr id="396" name="Google Shape;396;ge69dfeabaf_0_337"/>
            <p:cNvPicPr preferRelativeResize="0"/>
            <p:nvPr/>
          </p:nvPicPr>
          <p:blipFill rotWithShape="1">
            <a:blip r:embed="rId4">
              <a:alphaModFix/>
            </a:blip>
            <a:srcRect b="0" l="0" r="0" t="0"/>
            <a:stretch/>
          </p:blipFill>
          <p:spPr>
            <a:xfrm>
              <a:off x="1916006" y="1468796"/>
              <a:ext cx="446170" cy="360000"/>
            </a:xfrm>
            <a:prstGeom prst="rect">
              <a:avLst/>
            </a:prstGeom>
            <a:noFill/>
            <a:ln>
              <a:noFill/>
            </a:ln>
          </p:spPr>
        </p:pic>
        <p:cxnSp>
          <p:nvCxnSpPr>
            <p:cNvPr id="397" name="Google Shape;397;ge69dfeabaf_0_337"/>
            <p:cNvCxnSpPr/>
            <p:nvPr/>
          </p:nvCxnSpPr>
          <p:spPr>
            <a:xfrm flipH="1">
              <a:off x="2361681" y="1546932"/>
              <a:ext cx="415200" cy="101100"/>
            </a:xfrm>
            <a:prstGeom prst="straightConnector1">
              <a:avLst/>
            </a:prstGeom>
            <a:noFill/>
            <a:ln cap="flat" cmpd="sng" w="19050">
              <a:solidFill>
                <a:srgbClr val="00B0F0"/>
              </a:solidFill>
              <a:prstDash val="solid"/>
              <a:round/>
              <a:headEnd len="sm" w="sm" type="none"/>
              <a:tailEnd len="med" w="med" type="triangle"/>
            </a:ln>
          </p:spPr>
        </p:cxnSp>
        <p:sp>
          <p:nvSpPr>
            <p:cNvPr id="398" name="Google Shape;398;ge69dfeabaf_0_337"/>
            <p:cNvSpPr/>
            <p:nvPr/>
          </p:nvSpPr>
          <p:spPr>
            <a:xfrm>
              <a:off x="632312" y="2351808"/>
              <a:ext cx="12597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Nginx</a:t>
              </a:r>
              <a:endParaRPr sz="1600">
                <a:solidFill>
                  <a:srgbClr val="00B0F0"/>
                </a:solidFill>
                <a:latin typeface="Microsoft YaHei"/>
                <a:ea typeface="Microsoft YaHei"/>
                <a:cs typeface="Microsoft YaHei"/>
                <a:sym typeface="Microsoft YaHei"/>
              </a:endParaRPr>
            </a:p>
          </p:txBody>
        </p:sp>
        <p:cxnSp>
          <p:nvCxnSpPr>
            <p:cNvPr id="399" name="Google Shape;399;ge69dfeabaf_0_337"/>
            <p:cNvCxnSpPr/>
            <p:nvPr/>
          </p:nvCxnSpPr>
          <p:spPr>
            <a:xfrm flipH="1">
              <a:off x="1256811" y="2711182"/>
              <a:ext cx="5400" cy="386100"/>
            </a:xfrm>
            <a:prstGeom prst="straightConnector1">
              <a:avLst/>
            </a:prstGeom>
            <a:noFill/>
            <a:ln cap="flat" cmpd="sng" w="19050">
              <a:solidFill>
                <a:srgbClr val="00B0F0"/>
              </a:solidFill>
              <a:prstDash val="solid"/>
              <a:round/>
              <a:headEnd len="sm" w="sm" type="none"/>
              <a:tailEnd len="med" w="med" type="triangle"/>
            </a:ln>
          </p:spPr>
        </p:cxnSp>
      </p:grpSp>
      <p:sp>
        <p:nvSpPr>
          <p:cNvPr id="400" name="Google Shape;400;ge69dfeabaf_0_337"/>
          <p:cNvSpPr txBox="1"/>
          <p:nvPr/>
        </p:nvSpPr>
        <p:spPr>
          <a:xfrm>
            <a:off x="217013" y="3190858"/>
            <a:ext cx="16170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B0F0"/>
                </a:solidFill>
                <a:latin typeface="Times New Roman"/>
                <a:ea typeface="Times New Roman"/>
                <a:cs typeface="Times New Roman"/>
                <a:sym typeface="Times New Roman"/>
              </a:rPr>
              <a:t>Architecture after migration</a:t>
            </a:r>
            <a:endParaRPr/>
          </a:p>
        </p:txBody>
      </p:sp>
      <p:pic>
        <p:nvPicPr>
          <p:cNvPr id="401" name="Google Shape;401;ge69dfeabaf_0_337"/>
          <p:cNvPicPr preferRelativeResize="0"/>
          <p:nvPr/>
        </p:nvPicPr>
        <p:blipFill rotWithShape="1">
          <a:blip r:embed="rId5">
            <a:alphaModFix/>
          </a:blip>
          <a:srcRect b="0" l="0" r="0" t="0"/>
          <a:stretch/>
        </p:blipFill>
        <p:spPr>
          <a:xfrm>
            <a:off x="853946" y="1850670"/>
            <a:ext cx="1102366" cy="1102366"/>
          </a:xfrm>
          <a:prstGeom prst="rect">
            <a:avLst/>
          </a:prstGeom>
          <a:noFill/>
          <a:ln>
            <a:noFill/>
          </a:ln>
        </p:spPr>
      </p:pic>
      <p:pic>
        <p:nvPicPr>
          <p:cNvPr id="402" name="Google Shape;402;ge69dfeabaf_0_337"/>
          <p:cNvPicPr preferRelativeResize="0"/>
          <p:nvPr/>
        </p:nvPicPr>
        <p:blipFill rotWithShape="1">
          <a:blip r:embed="rId6">
            <a:alphaModFix/>
          </a:blip>
          <a:srcRect b="0" l="0" r="0" t="0"/>
          <a:stretch/>
        </p:blipFill>
        <p:spPr>
          <a:xfrm>
            <a:off x="2510273" y="1353396"/>
            <a:ext cx="660674" cy="660674"/>
          </a:xfrm>
          <a:prstGeom prst="rect">
            <a:avLst/>
          </a:prstGeom>
          <a:noFill/>
          <a:ln>
            <a:noFill/>
          </a:ln>
        </p:spPr>
      </p:pic>
      <p:sp>
        <p:nvSpPr>
          <p:cNvPr id="403" name="Google Shape;403;ge69dfeabaf_0_337"/>
          <p:cNvSpPr txBox="1"/>
          <p:nvPr>
            <p:ph idx="1" type="body"/>
          </p:nvPr>
        </p:nvSpPr>
        <p:spPr>
          <a:xfrm>
            <a:off x="6261866" y="1376092"/>
            <a:ext cx="5018700" cy="46452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Architecture design principles</a:t>
            </a:r>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Use Tencent Cloud PaaS services to replace self-built MongoDB and MySQL databases to simplify database OPS and implement elastic scaling when the performance hits the bottleneck</a:t>
            </a:r>
            <a:endParaRPr>
              <a:latin typeface="Arial"/>
              <a:ea typeface="Arial"/>
              <a:cs typeface="Arial"/>
              <a:sym typeface="Arial"/>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The maximum number of connections of TencentDB for Redis reaches 10,000, breaking through the original technical bottleneck. It can be upgraded to the distributed edition when the business grows</a:t>
            </a:r>
            <a:endParaRPr>
              <a:latin typeface="Arial"/>
              <a:ea typeface="Arial"/>
              <a:cs typeface="Arial"/>
              <a:sym typeface="Arial"/>
            </a:endParaRPr>
          </a:p>
          <a:p>
            <a:pPr indent="-227012" lvl="3" marL="762549" rtl="0" algn="l">
              <a:lnSpc>
                <a:spcPct val="150000"/>
              </a:lnSpc>
              <a:spcBef>
                <a:spcPts val="320"/>
              </a:spcBef>
              <a:spcAft>
                <a:spcPts val="0"/>
              </a:spcAft>
              <a:buSzPts val="1600"/>
              <a:buChar char="•"/>
            </a:pPr>
            <a:r>
              <a:rPr b="0" i="0" lang="en-US" sz="1600" cap="none" strike="noStrike">
                <a:solidFill>
                  <a:srgbClr val="000000"/>
                </a:solidFill>
                <a:latin typeface="Times New Roman"/>
                <a:ea typeface="Times New Roman"/>
                <a:cs typeface="Times New Roman"/>
                <a:sym typeface="Times New Roman"/>
              </a:rPr>
              <a:t>Find experts to optimize the original database statements to improve the execution efficiency</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e69dfeabaf_0_342"/>
          <p:cNvSpPr txBox="1"/>
          <p:nvPr/>
        </p:nvSpPr>
        <p:spPr>
          <a:xfrm>
            <a:off x="2306638" y="2057400"/>
            <a:ext cx="1435200" cy="275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409" name="Google Shape;409;ge69dfeabaf_0_342"/>
          <p:cNvSpPr txBox="1"/>
          <p:nvPr/>
        </p:nvSpPr>
        <p:spPr>
          <a:xfrm>
            <a:off x="488559" y="3109782"/>
            <a:ext cx="3697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410" name="Google Shape;410;ge69dfeabaf_0_342"/>
          <p:cNvCxnSpPr/>
          <p:nvPr/>
        </p:nvCxnSpPr>
        <p:spPr>
          <a:xfrm>
            <a:off x="4943872" y="2485603"/>
            <a:ext cx="61617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11" name="Google Shape;411;ge69dfeabaf_0_342"/>
          <p:cNvSpPr/>
          <p:nvPr/>
        </p:nvSpPr>
        <p:spPr>
          <a:xfrm>
            <a:off x="4943871" y="2485603"/>
            <a:ext cx="597234"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412" name="Google Shape;412;ge69dfeabaf_0_342"/>
          <p:cNvSpPr/>
          <p:nvPr/>
        </p:nvSpPr>
        <p:spPr>
          <a:xfrm>
            <a:off x="5351736" y="2671218"/>
            <a:ext cx="4835218"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3.1 Business traffic surges in multiple regions</a:t>
            </a:r>
            <a:endParaRPr sz="2000">
              <a:solidFill>
                <a:srgbClr val="01ACF1"/>
              </a:solidFill>
              <a:latin typeface="Arial"/>
              <a:ea typeface="Arial"/>
              <a:cs typeface="Arial"/>
              <a:sym typeface="Arial"/>
            </a:endParaRPr>
          </a:p>
        </p:txBody>
      </p:sp>
      <p:cxnSp>
        <p:nvCxnSpPr>
          <p:cNvPr id="413" name="Google Shape;413;ge69dfeabaf_0_342"/>
          <p:cNvCxnSpPr/>
          <p:nvPr/>
        </p:nvCxnSpPr>
        <p:spPr>
          <a:xfrm>
            <a:off x="5333602" y="3387518"/>
            <a:ext cx="4931400"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414" name="Google Shape;414;ge69dfeabaf_0_342"/>
          <p:cNvGrpSpPr/>
          <p:nvPr/>
        </p:nvGrpSpPr>
        <p:grpSpPr>
          <a:xfrm>
            <a:off x="5302746" y="3310457"/>
            <a:ext cx="4931645" cy="742202"/>
            <a:chOff x="5302647" y="3442419"/>
            <a:chExt cx="3264044" cy="742202"/>
          </a:xfrm>
        </p:grpSpPr>
        <p:sp>
          <p:nvSpPr>
            <p:cNvPr id="415" name="Google Shape;415;ge69dfeabaf_0_342"/>
            <p:cNvSpPr/>
            <p:nvPr/>
          </p:nvSpPr>
          <p:spPr>
            <a:xfrm>
              <a:off x="5364560" y="3442419"/>
              <a:ext cx="3202131"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3.2 Architecture optimization principles</a:t>
              </a:r>
              <a:endParaRPr sz="2000">
                <a:solidFill>
                  <a:srgbClr val="01ACF1"/>
                </a:solidFill>
                <a:latin typeface="Arial"/>
                <a:ea typeface="Arial"/>
                <a:cs typeface="Arial"/>
                <a:sym typeface="Arial"/>
              </a:endParaRPr>
            </a:p>
          </p:txBody>
        </p:sp>
        <p:cxnSp>
          <p:nvCxnSpPr>
            <p:cNvPr id="416" name="Google Shape;416;ge69dfeabaf_0_342"/>
            <p:cNvCxnSpPr/>
            <p:nvPr/>
          </p:nvCxnSpPr>
          <p:spPr>
            <a:xfrm>
              <a:off x="5302647" y="4090491"/>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417" name="Google Shape;417;ge69dfeabaf_0_342"/>
          <p:cNvSpPr/>
          <p:nvPr/>
        </p:nvSpPr>
        <p:spPr>
          <a:xfrm>
            <a:off x="5008960" y="1772816"/>
            <a:ext cx="69918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Clr>
                <a:srgbClr val="1CADE4"/>
              </a:buClr>
              <a:buSzPts val="2220"/>
              <a:buFont typeface="Times New Roman"/>
              <a:buNone/>
            </a:pPr>
            <a:r>
              <a:rPr b="1" i="0" lang="en-US" sz="2220" cap="none" strike="noStrike">
                <a:solidFill>
                  <a:srgbClr val="1CADE4"/>
                </a:solidFill>
                <a:latin typeface="Times New Roman"/>
                <a:ea typeface="Times New Roman"/>
                <a:cs typeface="Times New Roman"/>
                <a:sym typeface="Times New Roman"/>
              </a:rPr>
              <a:t>Section 3. Stage 2: Provide Service in Multiple Regions</a:t>
            </a:r>
            <a:endParaRPr/>
          </a:p>
        </p:txBody>
      </p:sp>
      <p:sp>
        <p:nvSpPr>
          <p:cNvPr id="418" name="Google Shape;418;ge69dfeabaf_0_342"/>
          <p:cNvSpPr/>
          <p:nvPr/>
        </p:nvSpPr>
        <p:spPr>
          <a:xfrm>
            <a:off x="4943872" y="1772816"/>
            <a:ext cx="1032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grpSp>
        <p:nvGrpSpPr>
          <p:cNvPr id="419" name="Google Shape;419;ge69dfeabaf_0_342"/>
          <p:cNvGrpSpPr/>
          <p:nvPr/>
        </p:nvGrpSpPr>
        <p:grpSpPr>
          <a:xfrm>
            <a:off x="5302746" y="3963218"/>
            <a:ext cx="4931645" cy="742202"/>
            <a:chOff x="5302647" y="3418757"/>
            <a:chExt cx="3264044" cy="742202"/>
          </a:xfrm>
        </p:grpSpPr>
        <p:sp>
          <p:nvSpPr>
            <p:cNvPr id="420" name="Google Shape;420;ge69dfeabaf_0_342"/>
            <p:cNvSpPr/>
            <p:nvPr/>
          </p:nvSpPr>
          <p:spPr>
            <a:xfrm>
              <a:off x="5364560" y="3418757"/>
              <a:ext cx="3202131"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3.3 Reference scheme</a:t>
              </a:r>
              <a:endParaRPr sz="2000">
                <a:solidFill>
                  <a:srgbClr val="01ACF1"/>
                </a:solidFill>
                <a:latin typeface="Arial"/>
                <a:ea typeface="Arial"/>
                <a:cs typeface="Arial"/>
                <a:sym typeface="Arial"/>
              </a:endParaRPr>
            </a:p>
          </p:txBody>
        </p:sp>
        <p:cxnSp>
          <p:nvCxnSpPr>
            <p:cNvPr id="421" name="Google Shape;421;ge69dfeabaf_0_342"/>
            <p:cNvCxnSpPr/>
            <p:nvPr/>
          </p:nvCxnSpPr>
          <p:spPr>
            <a:xfrm>
              <a:off x="5302647" y="4066829"/>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e69dfeabaf_0_347"/>
          <p:cNvSpPr txBox="1"/>
          <p:nvPr>
            <p:ph type="title"/>
          </p:nvPr>
        </p:nvSpPr>
        <p:spPr>
          <a:xfrm>
            <a:off x="978006" y="675"/>
            <a:ext cx="9821100" cy="907800"/>
          </a:xfrm>
          <a:prstGeom prst="rect">
            <a:avLst/>
          </a:prstGeom>
          <a:noFill/>
          <a:ln>
            <a:noFill/>
          </a:ln>
        </p:spPr>
        <p:txBody>
          <a:bodyPr anchorCtr="0" anchor="ctr" bIns="45700" lIns="91425" spcFirstLastPara="1" rIns="91425" wrap="square" tIns="45700">
            <a:noAutofit/>
          </a:bodyPr>
          <a:lstStyle/>
          <a:p>
            <a:pPr indent="-914400" lvl="0" marL="914400"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3.1 </a:t>
            </a:r>
            <a:r>
              <a:rPr b="1" i="0" lang="en-US" sz="3600" cap="none" strike="noStrike">
                <a:solidFill>
                  <a:srgbClr val="01ACF1"/>
                </a:solidFill>
                <a:latin typeface="Times New Roman"/>
                <a:ea typeface="Times New Roman"/>
                <a:cs typeface="Times New Roman"/>
                <a:sym typeface="Times New Roman"/>
              </a:rPr>
              <a:t>Business traffic surges in multiple regions</a:t>
            </a:r>
            <a:endParaRPr/>
          </a:p>
        </p:txBody>
      </p:sp>
      <p:sp>
        <p:nvSpPr>
          <p:cNvPr id="427" name="Google Shape;427;ge69dfeabaf_0_347"/>
          <p:cNvSpPr/>
          <p:nvPr/>
        </p:nvSpPr>
        <p:spPr>
          <a:xfrm>
            <a:off x="785252" y="1212264"/>
            <a:ext cx="5103300" cy="4124100"/>
          </a:xfrm>
          <a:prstGeom prst="rect">
            <a:avLst/>
          </a:prstGeom>
          <a:noFill/>
          <a:ln>
            <a:noFill/>
          </a:ln>
        </p:spPr>
        <p:txBody>
          <a:bodyPr anchorCtr="0" anchor="t" bIns="45700" lIns="91425" spcFirstLastPara="1" rIns="91425" wrap="square" tIns="45700">
            <a:noAutofit/>
          </a:bodyPr>
          <a:lstStyle/>
          <a:p>
            <a:pPr indent="-480471" lvl="0" marL="480471" marR="0" rtl="0" algn="l">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After X-bike was migrated to Tencent Cloud, it started to develop in many regions, and its business was fully rolled out, with users and traffic increasing rapidly</a:t>
            </a:r>
            <a:endParaRPr/>
          </a:p>
          <a:p>
            <a:pPr indent="-480471" lvl="1" marL="937671" marR="0" rtl="0" algn="l">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After the beginning of spring, the number of weekly orders doubled, and the number of daily orders soared up to over 10 million or even 20 million</a:t>
            </a:r>
            <a:endParaRPr/>
          </a:p>
          <a:p>
            <a:pPr indent="-480471" lvl="1" marL="937671" marR="0" rtl="0" algn="l">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The architecture before full optimization at the early stage couldn't support the rapid business growth, and the entire X-bike business encountered unprecedented technical challenges</a:t>
            </a:r>
            <a:endParaRPr/>
          </a:p>
        </p:txBody>
      </p:sp>
      <p:grpSp>
        <p:nvGrpSpPr>
          <p:cNvPr id="428" name="Google Shape;428;ge69dfeabaf_0_347"/>
          <p:cNvGrpSpPr/>
          <p:nvPr/>
        </p:nvGrpSpPr>
        <p:grpSpPr>
          <a:xfrm>
            <a:off x="6537579" y="1136883"/>
            <a:ext cx="4119582" cy="3875674"/>
            <a:chOff x="377440" y="1365759"/>
            <a:chExt cx="3932400" cy="5221170"/>
          </a:xfrm>
        </p:grpSpPr>
        <p:pic>
          <p:nvPicPr>
            <p:cNvPr id="429" name="Google Shape;429;ge69dfeabaf_0_347"/>
            <p:cNvPicPr preferRelativeResize="0"/>
            <p:nvPr/>
          </p:nvPicPr>
          <p:blipFill rotWithShape="1">
            <a:blip r:embed="rId3">
              <a:alphaModFix/>
            </a:blip>
            <a:srcRect b="0" l="0" r="0" t="0"/>
            <a:stretch/>
          </p:blipFill>
          <p:spPr>
            <a:xfrm>
              <a:off x="2777135" y="1365759"/>
              <a:ext cx="739131" cy="360000"/>
            </a:xfrm>
            <a:prstGeom prst="rect">
              <a:avLst/>
            </a:prstGeom>
            <a:noFill/>
            <a:ln>
              <a:noFill/>
            </a:ln>
          </p:spPr>
        </p:pic>
        <p:sp>
          <p:nvSpPr>
            <p:cNvPr id="430" name="Google Shape;430;ge69dfeabaf_0_347"/>
            <p:cNvSpPr/>
            <p:nvPr/>
          </p:nvSpPr>
          <p:spPr>
            <a:xfrm>
              <a:off x="610466" y="3076495"/>
              <a:ext cx="12597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Bike server</a:t>
              </a:r>
              <a:endParaRPr sz="1600">
                <a:solidFill>
                  <a:srgbClr val="00B0F0"/>
                </a:solidFill>
                <a:latin typeface="Microsoft YaHei"/>
                <a:ea typeface="Microsoft YaHei"/>
                <a:cs typeface="Microsoft YaHei"/>
                <a:sym typeface="Microsoft YaHei"/>
              </a:endParaRPr>
            </a:p>
          </p:txBody>
        </p:sp>
        <p:sp>
          <p:nvSpPr>
            <p:cNvPr id="431" name="Google Shape;431;ge69dfeabaf_0_347"/>
            <p:cNvSpPr/>
            <p:nvPr/>
          </p:nvSpPr>
          <p:spPr>
            <a:xfrm>
              <a:off x="2518368" y="2331019"/>
              <a:ext cx="12579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Nginx</a:t>
              </a:r>
              <a:endParaRPr sz="1600">
                <a:solidFill>
                  <a:srgbClr val="00B0F0"/>
                </a:solidFill>
                <a:latin typeface="Microsoft YaHei"/>
                <a:ea typeface="Microsoft YaHei"/>
                <a:cs typeface="Microsoft YaHei"/>
                <a:sym typeface="Microsoft YaHei"/>
              </a:endParaRPr>
            </a:p>
          </p:txBody>
        </p:sp>
        <p:sp>
          <p:nvSpPr>
            <p:cNvPr id="432" name="Google Shape;432;ge69dfeabaf_0_347"/>
            <p:cNvSpPr/>
            <p:nvPr/>
          </p:nvSpPr>
          <p:spPr>
            <a:xfrm>
              <a:off x="2518368" y="3082435"/>
              <a:ext cx="1257900" cy="359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Application API</a:t>
              </a:r>
              <a:endParaRPr sz="1400">
                <a:solidFill>
                  <a:srgbClr val="00B0F0"/>
                </a:solidFill>
                <a:latin typeface="Microsoft YaHei"/>
                <a:ea typeface="Microsoft YaHei"/>
                <a:cs typeface="Microsoft YaHei"/>
                <a:sym typeface="Microsoft YaHei"/>
              </a:endParaRPr>
            </a:p>
          </p:txBody>
        </p:sp>
        <p:sp>
          <p:nvSpPr>
            <p:cNvPr id="433" name="Google Shape;433;ge69dfeabaf_0_347"/>
            <p:cNvSpPr/>
            <p:nvPr/>
          </p:nvSpPr>
          <p:spPr>
            <a:xfrm>
              <a:off x="610466" y="3931863"/>
              <a:ext cx="12597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Service</a:t>
              </a:r>
              <a:endParaRPr sz="1600">
                <a:solidFill>
                  <a:srgbClr val="00B0F0"/>
                </a:solidFill>
                <a:latin typeface="Microsoft YaHei"/>
                <a:ea typeface="Microsoft YaHei"/>
                <a:cs typeface="Microsoft YaHei"/>
                <a:sym typeface="Microsoft YaHei"/>
              </a:endParaRPr>
            </a:p>
          </p:txBody>
        </p:sp>
        <p:sp>
          <p:nvSpPr>
            <p:cNvPr id="434" name="Google Shape;434;ge69dfeabaf_0_347"/>
            <p:cNvSpPr/>
            <p:nvPr/>
          </p:nvSpPr>
          <p:spPr>
            <a:xfrm>
              <a:off x="2518368" y="3931863"/>
              <a:ext cx="12579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Nearby</a:t>
              </a:r>
              <a:endParaRPr sz="1600">
                <a:solidFill>
                  <a:srgbClr val="00B0F0"/>
                </a:solidFill>
                <a:latin typeface="Microsoft YaHei"/>
                <a:ea typeface="Microsoft YaHei"/>
                <a:cs typeface="Microsoft YaHei"/>
                <a:sym typeface="Microsoft YaHei"/>
              </a:endParaRPr>
            </a:p>
          </p:txBody>
        </p:sp>
        <p:sp>
          <p:nvSpPr>
            <p:cNvPr id="435" name="Google Shape;435;ge69dfeabaf_0_347"/>
            <p:cNvSpPr/>
            <p:nvPr/>
          </p:nvSpPr>
          <p:spPr>
            <a:xfrm>
              <a:off x="610466" y="4810991"/>
              <a:ext cx="3165900" cy="3030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Redis</a:t>
              </a:r>
              <a:endParaRPr sz="1600">
                <a:solidFill>
                  <a:srgbClr val="00B0F0"/>
                </a:solidFill>
                <a:latin typeface="Microsoft YaHei"/>
                <a:ea typeface="Microsoft YaHei"/>
                <a:cs typeface="Microsoft YaHei"/>
                <a:sym typeface="Microsoft YaHei"/>
              </a:endParaRPr>
            </a:p>
          </p:txBody>
        </p:sp>
        <p:sp>
          <p:nvSpPr>
            <p:cNvPr id="436" name="Google Shape;436;ge69dfeabaf_0_347"/>
            <p:cNvSpPr/>
            <p:nvPr/>
          </p:nvSpPr>
          <p:spPr>
            <a:xfrm>
              <a:off x="610466" y="5295106"/>
              <a:ext cx="1374600" cy="10722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Mongo</a:t>
              </a:r>
              <a:endParaRPr sz="1600">
                <a:solidFill>
                  <a:srgbClr val="00B0F0"/>
                </a:solidFill>
                <a:latin typeface="Microsoft YaHei"/>
                <a:ea typeface="Microsoft YaHei"/>
                <a:cs typeface="Microsoft YaHei"/>
                <a:sym typeface="Microsoft YaHei"/>
              </a:endParaRPr>
            </a:p>
          </p:txBody>
        </p:sp>
        <p:sp>
          <p:nvSpPr>
            <p:cNvPr id="437" name="Google Shape;437;ge69dfeabaf_0_347"/>
            <p:cNvSpPr/>
            <p:nvPr/>
          </p:nvSpPr>
          <p:spPr>
            <a:xfrm>
              <a:off x="2518368" y="5315895"/>
              <a:ext cx="1257900" cy="10722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TencentDB for MySQL</a:t>
              </a:r>
              <a:endParaRPr sz="1600">
                <a:solidFill>
                  <a:srgbClr val="00B0F0"/>
                </a:solidFill>
                <a:latin typeface="Microsoft YaHei"/>
                <a:ea typeface="Microsoft YaHei"/>
                <a:cs typeface="Microsoft YaHei"/>
                <a:sym typeface="Microsoft YaHei"/>
              </a:endParaRPr>
            </a:p>
          </p:txBody>
        </p:sp>
        <p:cxnSp>
          <p:nvCxnSpPr>
            <p:cNvPr id="438" name="Google Shape;438;ge69dfeabaf_0_347"/>
            <p:cNvCxnSpPr/>
            <p:nvPr/>
          </p:nvCxnSpPr>
          <p:spPr>
            <a:xfrm>
              <a:off x="1420597" y="1546932"/>
              <a:ext cx="495300" cy="101100"/>
            </a:xfrm>
            <a:prstGeom prst="straightConnector1">
              <a:avLst/>
            </a:prstGeom>
            <a:noFill/>
            <a:ln cap="flat" cmpd="sng" w="19050">
              <a:solidFill>
                <a:srgbClr val="00B0F0"/>
              </a:solidFill>
              <a:prstDash val="solid"/>
              <a:round/>
              <a:headEnd len="sm" w="sm" type="none"/>
              <a:tailEnd len="med" w="med" type="triangle"/>
            </a:ln>
          </p:spPr>
        </p:cxnSp>
        <p:cxnSp>
          <p:nvCxnSpPr>
            <p:cNvPr id="439" name="Google Shape;439;ge69dfeabaf_0_347"/>
            <p:cNvCxnSpPr/>
            <p:nvPr/>
          </p:nvCxnSpPr>
          <p:spPr>
            <a:xfrm>
              <a:off x="3146446" y="1748893"/>
              <a:ext cx="0" cy="582000"/>
            </a:xfrm>
            <a:prstGeom prst="straightConnector1">
              <a:avLst/>
            </a:prstGeom>
            <a:noFill/>
            <a:ln cap="flat" cmpd="sng" w="19050">
              <a:solidFill>
                <a:srgbClr val="00B0F0"/>
              </a:solidFill>
              <a:prstDash val="solid"/>
              <a:round/>
              <a:headEnd len="sm" w="sm" type="none"/>
              <a:tailEnd len="med" w="med" type="triangle"/>
            </a:ln>
          </p:spPr>
        </p:cxnSp>
        <p:cxnSp>
          <p:nvCxnSpPr>
            <p:cNvPr id="440" name="Google Shape;440;ge69dfeabaf_0_347"/>
            <p:cNvCxnSpPr/>
            <p:nvPr/>
          </p:nvCxnSpPr>
          <p:spPr>
            <a:xfrm>
              <a:off x="1240365" y="1766714"/>
              <a:ext cx="0" cy="582000"/>
            </a:xfrm>
            <a:prstGeom prst="straightConnector1">
              <a:avLst/>
            </a:prstGeom>
            <a:noFill/>
            <a:ln cap="flat" cmpd="sng" w="19050">
              <a:solidFill>
                <a:srgbClr val="00B0F0"/>
              </a:solidFill>
              <a:prstDash val="solid"/>
              <a:round/>
              <a:headEnd len="sm" w="sm" type="none"/>
              <a:tailEnd len="med" w="med" type="triangle"/>
            </a:ln>
          </p:spPr>
        </p:cxnSp>
        <p:cxnSp>
          <p:nvCxnSpPr>
            <p:cNvPr id="441" name="Google Shape;441;ge69dfeabaf_0_347"/>
            <p:cNvCxnSpPr/>
            <p:nvPr/>
          </p:nvCxnSpPr>
          <p:spPr>
            <a:xfrm flipH="1">
              <a:off x="3146507" y="2696331"/>
              <a:ext cx="5400" cy="386100"/>
            </a:xfrm>
            <a:prstGeom prst="straightConnector1">
              <a:avLst/>
            </a:prstGeom>
            <a:noFill/>
            <a:ln cap="flat" cmpd="sng" w="19050">
              <a:solidFill>
                <a:srgbClr val="00B0F0"/>
              </a:solidFill>
              <a:prstDash val="solid"/>
              <a:round/>
              <a:headEnd len="sm" w="sm" type="none"/>
              <a:tailEnd len="med" w="med" type="triangle"/>
            </a:ln>
          </p:spPr>
        </p:cxnSp>
        <p:cxnSp>
          <p:nvCxnSpPr>
            <p:cNvPr id="442" name="Google Shape;442;ge69dfeabaf_0_347"/>
            <p:cNvCxnSpPr/>
            <p:nvPr/>
          </p:nvCxnSpPr>
          <p:spPr>
            <a:xfrm flipH="1">
              <a:off x="3146507" y="3521999"/>
              <a:ext cx="5400" cy="386100"/>
            </a:xfrm>
            <a:prstGeom prst="straightConnector1">
              <a:avLst/>
            </a:prstGeom>
            <a:noFill/>
            <a:ln cap="flat" cmpd="sng" w="19050">
              <a:solidFill>
                <a:srgbClr val="00B0F0"/>
              </a:solidFill>
              <a:prstDash val="solid"/>
              <a:round/>
              <a:headEnd len="sm" w="sm" type="none"/>
              <a:tailEnd len="med" w="med" type="triangle"/>
            </a:ln>
          </p:spPr>
        </p:cxnSp>
        <p:cxnSp>
          <p:nvCxnSpPr>
            <p:cNvPr id="443" name="Google Shape;443;ge69dfeabaf_0_347"/>
            <p:cNvCxnSpPr/>
            <p:nvPr/>
          </p:nvCxnSpPr>
          <p:spPr>
            <a:xfrm>
              <a:off x="1240365" y="3435869"/>
              <a:ext cx="0" cy="495900"/>
            </a:xfrm>
            <a:prstGeom prst="straightConnector1">
              <a:avLst/>
            </a:prstGeom>
            <a:noFill/>
            <a:ln cap="flat" cmpd="sng" w="19050">
              <a:solidFill>
                <a:srgbClr val="00B0F0"/>
              </a:solidFill>
              <a:prstDash val="solid"/>
              <a:round/>
              <a:headEnd len="sm" w="sm" type="none"/>
              <a:tailEnd len="med" w="med" type="triangle"/>
            </a:ln>
          </p:spPr>
        </p:cxnSp>
        <p:cxnSp>
          <p:nvCxnSpPr>
            <p:cNvPr id="444" name="Google Shape;444;ge69dfeabaf_0_347"/>
            <p:cNvCxnSpPr/>
            <p:nvPr/>
          </p:nvCxnSpPr>
          <p:spPr>
            <a:xfrm flipH="1">
              <a:off x="1240247" y="3441809"/>
              <a:ext cx="1906200" cy="490200"/>
            </a:xfrm>
            <a:prstGeom prst="straightConnector1">
              <a:avLst/>
            </a:prstGeom>
            <a:noFill/>
            <a:ln cap="flat" cmpd="sng" w="19050">
              <a:solidFill>
                <a:srgbClr val="00B0F0"/>
              </a:solidFill>
              <a:prstDash val="solid"/>
              <a:round/>
              <a:headEnd len="sm" w="sm" type="none"/>
              <a:tailEnd len="med" w="med" type="triangle"/>
            </a:ln>
          </p:spPr>
        </p:cxnSp>
        <p:cxnSp>
          <p:nvCxnSpPr>
            <p:cNvPr id="445" name="Google Shape;445;ge69dfeabaf_0_347"/>
            <p:cNvCxnSpPr/>
            <p:nvPr/>
          </p:nvCxnSpPr>
          <p:spPr>
            <a:xfrm flipH="1">
              <a:off x="3142846" y="4282326"/>
              <a:ext cx="3600" cy="386100"/>
            </a:xfrm>
            <a:prstGeom prst="straightConnector1">
              <a:avLst/>
            </a:prstGeom>
            <a:noFill/>
            <a:ln cap="flat" cmpd="sng" w="19050">
              <a:solidFill>
                <a:srgbClr val="00B0F0"/>
              </a:solidFill>
              <a:prstDash val="dashDot"/>
              <a:round/>
              <a:headEnd len="sm" w="sm" type="none"/>
              <a:tailEnd len="med" w="med" type="triangle"/>
            </a:ln>
          </p:spPr>
        </p:cxnSp>
        <p:cxnSp>
          <p:nvCxnSpPr>
            <p:cNvPr id="446" name="Google Shape;446;ge69dfeabaf_0_347"/>
            <p:cNvCxnSpPr/>
            <p:nvPr/>
          </p:nvCxnSpPr>
          <p:spPr>
            <a:xfrm flipH="1">
              <a:off x="1234965" y="4294206"/>
              <a:ext cx="5400" cy="389100"/>
            </a:xfrm>
            <a:prstGeom prst="straightConnector1">
              <a:avLst/>
            </a:prstGeom>
            <a:noFill/>
            <a:ln cap="flat" cmpd="sng" w="19050">
              <a:solidFill>
                <a:srgbClr val="00B0F0"/>
              </a:solidFill>
              <a:prstDash val="dashDot"/>
              <a:round/>
              <a:headEnd len="sm" w="sm" type="none"/>
              <a:tailEnd len="med" w="med" type="triangle"/>
            </a:ln>
          </p:spPr>
        </p:cxnSp>
        <p:sp>
          <p:nvSpPr>
            <p:cNvPr id="447" name="Google Shape;447;ge69dfeabaf_0_347"/>
            <p:cNvSpPr/>
            <p:nvPr/>
          </p:nvSpPr>
          <p:spPr>
            <a:xfrm>
              <a:off x="422953" y="2081537"/>
              <a:ext cx="3803100" cy="15207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sp>
          <p:nvSpPr>
            <p:cNvPr id="448" name="Google Shape;448;ge69dfeabaf_0_347"/>
            <p:cNvSpPr/>
            <p:nvPr/>
          </p:nvSpPr>
          <p:spPr>
            <a:xfrm>
              <a:off x="444800" y="3762572"/>
              <a:ext cx="3801300" cy="6891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sp>
          <p:nvSpPr>
            <p:cNvPr id="449" name="Google Shape;449;ge69dfeabaf_0_347"/>
            <p:cNvSpPr/>
            <p:nvPr/>
          </p:nvSpPr>
          <p:spPr>
            <a:xfrm>
              <a:off x="377440" y="4638729"/>
              <a:ext cx="3932400" cy="1948200"/>
            </a:xfrm>
            <a:prstGeom prst="roundRect">
              <a:avLst>
                <a:gd fmla="val 16667" name="adj"/>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B0F0"/>
                </a:solidFill>
                <a:latin typeface="Microsoft YaHei"/>
                <a:ea typeface="Microsoft YaHei"/>
                <a:cs typeface="Microsoft YaHei"/>
                <a:sym typeface="Microsoft YaHei"/>
              </a:endParaRPr>
            </a:p>
          </p:txBody>
        </p:sp>
        <p:pic>
          <p:nvPicPr>
            <p:cNvPr id="450" name="Google Shape;450;ge69dfeabaf_0_347"/>
            <p:cNvPicPr preferRelativeResize="0"/>
            <p:nvPr/>
          </p:nvPicPr>
          <p:blipFill rotWithShape="1">
            <a:blip r:embed="rId4">
              <a:alphaModFix/>
            </a:blip>
            <a:srcRect b="0" l="0" r="0" t="0"/>
            <a:stretch/>
          </p:blipFill>
          <p:spPr>
            <a:xfrm>
              <a:off x="1916006" y="1468796"/>
              <a:ext cx="446170" cy="360000"/>
            </a:xfrm>
            <a:prstGeom prst="rect">
              <a:avLst/>
            </a:prstGeom>
            <a:noFill/>
            <a:ln>
              <a:noFill/>
            </a:ln>
          </p:spPr>
        </p:pic>
        <p:cxnSp>
          <p:nvCxnSpPr>
            <p:cNvPr id="451" name="Google Shape;451;ge69dfeabaf_0_347"/>
            <p:cNvCxnSpPr/>
            <p:nvPr/>
          </p:nvCxnSpPr>
          <p:spPr>
            <a:xfrm flipH="1">
              <a:off x="2361681" y="1546932"/>
              <a:ext cx="415200" cy="101100"/>
            </a:xfrm>
            <a:prstGeom prst="straightConnector1">
              <a:avLst/>
            </a:prstGeom>
            <a:noFill/>
            <a:ln cap="flat" cmpd="sng" w="19050">
              <a:solidFill>
                <a:srgbClr val="00B0F0"/>
              </a:solidFill>
              <a:prstDash val="solid"/>
              <a:round/>
              <a:headEnd len="sm" w="sm" type="none"/>
              <a:tailEnd len="med" w="med" type="triangle"/>
            </a:ln>
          </p:spPr>
        </p:cxnSp>
        <p:sp>
          <p:nvSpPr>
            <p:cNvPr id="452" name="Google Shape;452;ge69dfeabaf_0_347"/>
            <p:cNvSpPr/>
            <p:nvPr/>
          </p:nvSpPr>
          <p:spPr>
            <a:xfrm>
              <a:off x="632312" y="2351808"/>
              <a:ext cx="1259700" cy="3564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B0F0"/>
                  </a:solidFill>
                  <a:latin typeface="Times New Roman"/>
                  <a:ea typeface="Times New Roman"/>
                  <a:cs typeface="Times New Roman"/>
                  <a:sym typeface="Times New Roman"/>
                </a:rPr>
                <a:t>Nginx</a:t>
              </a:r>
              <a:endParaRPr sz="1600">
                <a:solidFill>
                  <a:srgbClr val="00B0F0"/>
                </a:solidFill>
                <a:latin typeface="Microsoft YaHei"/>
                <a:ea typeface="Microsoft YaHei"/>
                <a:cs typeface="Microsoft YaHei"/>
                <a:sym typeface="Microsoft YaHei"/>
              </a:endParaRPr>
            </a:p>
          </p:txBody>
        </p:sp>
        <p:cxnSp>
          <p:nvCxnSpPr>
            <p:cNvPr id="453" name="Google Shape;453;ge69dfeabaf_0_347"/>
            <p:cNvCxnSpPr/>
            <p:nvPr/>
          </p:nvCxnSpPr>
          <p:spPr>
            <a:xfrm flipH="1">
              <a:off x="1256811" y="2711182"/>
              <a:ext cx="5400" cy="386100"/>
            </a:xfrm>
            <a:prstGeom prst="straightConnector1">
              <a:avLst/>
            </a:prstGeom>
            <a:noFill/>
            <a:ln cap="flat" cmpd="sng" w="19050">
              <a:solidFill>
                <a:srgbClr val="00B0F0"/>
              </a:solidFill>
              <a:prstDash val="solid"/>
              <a:round/>
              <a:headEnd len="sm" w="sm" type="none"/>
              <a:tailEnd len="med" w="med" type="triangle"/>
            </a:ln>
          </p:spPr>
        </p:cxnSp>
      </p:grpSp>
      <p:pic>
        <p:nvPicPr>
          <p:cNvPr id="454" name="Google Shape;454;ge69dfeabaf_0_347"/>
          <p:cNvPicPr preferRelativeResize="0"/>
          <p:nvPr/>
        </p:nvPicPr>
        <p:blipFill rotWithShape="1">
          <a:blip r:embed="rId5">
            <a:alphaModFix/>
          </a:blip>
          <a:srcRect b="0" l="0" r="0" t="0"/>
          <a:stretch/>
        </p:blipFill>
        <p:spPr>
          <a:xfrm>
            <a:off x="7025752" y="806609"/>
            <a:ext cx="660674" cy="660674"/>
          </a:xfrm>
          <a:prstGeom prst="rect">
            <a:avLst/>
          </a:prstGeom>
          <a:noFill/>
          <a:ln>
            <a:noFill/>
          </a:ln>
        </p:spPr>
      </p:pic>
      <p:sp>
        <p:nvSpPr>
          <p:cNvPr id="455" name="Google Shape;455;ge69dfeabaf_0_347"/>
          <p:cNvSpPr txBox="1"/>
          <p:nvPr/>
        </p:nvSpPr>
        <p:spPr>
          <a:xfrm>
            <a:off x="6585270" y="5118794"/>
            <a:ext cx="48033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77CEEF"/>
                </a:solidFill>
                <a:latin typeface="Times New Roman"/>
                <a:ea typeface="Times New Roman"/>
                <a:cs typeface="Times New Roman"/>
                <a:sym typeface="Times New Roman"/>
              </a:rPr>
              <a:t>The data volume grows fast</a:t>
            </a:r>
            <a:endParaRPr sz="2400">
              <a:solidFill>
                <a:srgbClr val="76CEEF"/>
              </a:solidFill>
              <a:latin typeface="Arial"/>
              <a:ea typeface="Arial"/>
              <a:cs typeface="Arial"/>
              <a:sym typeface="Arial"/>
            </a:endParaRPr>
          </a:p>
          <a:p>
            <a:pPr indent="0" lvl="0" marL="0" marR="0" rtl="0" algn="l">
              <a:spcBef>
                <a:spcPts val="0"/>
              </a:spcBef>
              <a:spcAft>
                <a:spcPts val="0"/>
              </a:spcAft>
              <a:buNone/>
            </a:pPr>
            <a:r>
              <a:rPr b="0" i="0" lang="en-US" sz="2400" cap="none" strike="noStrike">
                <a:solidFill>
                  <a:srgbClr val="77CEEF"/>
                </a:solidFill>
                <a:latin typeface="Times New Roman"/>
                <a:ea typeface="Times New Roman"/>
                <a:cs typeface="Times New Roman"/>
                <a:sym typeface="Times New Roman"/>
              </a:rPr>
              <a:t>The database is split horizontally</a:t>
            </a:r>
            <a:endParaRPr sz="2400">
              <a:solidFill>
                <a:srgbClr val="76CEEF"/>
              </a:solidFill>
              <a:latin typeface="Arial"/>
              <a:ea typeface="Arial"/>
              <a:cs typeface="Arial"/>
              <a:sym typeface="Arial"/>
            </a:endParaRPr>
          </a:p>
          <a:p>
            <a:pPr indent="0" lvl="0" marL="0" marR="0" rtl="0" algn="l">
              <a:spcBef>
                <a:spcPts val="0"/>
              </a:spcBef>
              <a:spcAft>
                <a:spcPts val="0"/>
              </a:spcAft>
              <a:buNone/>
            </a:pPr>
            <a:r>
              <a:t/>
            </a:r>
            <a:endParaRPr sz="2400">
              <a:solidFill>
                <a:srgbClr val="76CEE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e69dfeabaf_0_35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Group discussion</a:t>
            </a:r>
            <a:endParaRPr/>
          </a:p>
        </p:txBody>
      </p:sp>
      <p:sp>
        <p:nvSpPr>
          <p:cNvPr id="461" name="Google Shape;461;ge69dfeabaf_0_352"/>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Time limit: 20 minutes for discussion and 5 minutes for presentation for each group </a:t>
            </a:r>
            <a:endParaRPr/>
          </a:p>
          <a:p>
            <a:pPr indent="0" lvl="0" marL="0" rtl="0" algn="l">
              <a:lnSpc>
                <a:spcPct val="120000"/>
              </a:lnSpc>
              <a:spcBef>
                <a:spcPts val="0"/>
              </a:spcBef>
              <a:spcAft>
                <a:spcPts val="0"/>
              </a:spcAft>
              <a:buSzPts val="2400"/>
              <a:buNone/>
            </a:pPr>
            <a:r>
              <a:t/>
            </a:r>
            <a:endParaRPr/>
          </a:p>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Please think about the following questions about this case:</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1. How do we deal with the surges in user volume and traffic of the business in multiple regions at the architecture level?</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2. How do we use Tencent Cloud services to solve these problems at the architecture level?</a:t>
            </a:r>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p:txBody>
      </p:sp>
      <p:pic>
        <p:nvPicPr>
          <p:cNvPr id="462" name="Google Shape;462;ge69dfeabaf_0_352"/>
          <p:cNvPicPr preferRelativeResize="0"/>
          <p:nvPr/>
        </p:nvPicPr>
        <p:blipFill rotWithShape="1">
          <a:blip r:embed="rId3">
            <a:alphaModFix/>
          </a:blip>
          <a:srcRect b="0" l="0" r="0" t="0"/>
          <a:stretch/>
        </p:blipFill>
        <p:spPr>
          <a:xfrm>
            <a:off x="8209287" y="4077072"/>
            <a:ext cx="2431589" cy="1958326"/>
          </a:xfrm>
          <a:prstGeom prst="rect">
            <a:avLst/>
          </a:prstGeom>
          <a:noFill/>
          <a:ln>
            <a:noFill/>
          </a:ln>
        </p:spPr>
      </p:pic>
      <p:sp>
        <p:nvSpPr>
          <p:cNvPr id="463" name="Google Shape;463;ge69dfeabaf_0_352"/>
          <p:cNvSpPr/>
          <p:nvPr/>
        </p:nvSpPr>
        <p:spPr>
          <a:xfrm>
            <a:off x="853995" y="4518059"/>
            <a:ext cx="5099100" cy="214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Group output:</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rPr b="0" i="0" lang="en-US" sz="2400" cap="none" strike="noStrike">
                <a:solidFill>
                  <a:srgbClr val="000000"/>
                </a:solidFill>
                <a:latin typeface="Times New Roman"/>
                <a:ea typeface="Times New Roman"/>
                <a:cs typeface="Times New Roman"/>
                <a:sym typeface="Times New Roman"/>
              </a:rPr>
              <a:t>Architecture diagram based on Tencent Cloud services</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e69dfeabaf_0_136"/>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lang="en-US" sz="3600">
                <a:latin typeface="Times New Roman"/>
                <a:ea typeface="Times New Roman"/>
                <a:cs typeface="Times New Roman"/>
                <a:sym typeface="Times New Roman"/>
              </a:rPr>
              <a:t>Chapter </a:t>
            </a:r>
            <a:r>
              <a:rPr b="1" i="0" lang="en-US" sz="3600" cap="none" strike="noStrike">
                <a:solidFill>
                  <a:srgbClr val="00A4FF"/>
                </a:solidFill>
                <a:latin typeface="Times New Roman"/>
                <a:ea typeface="Times New Roman"/>
                <a:cs typeface="Times New Roman"/>
                <a:sym typeface="Times New Roman"/>
              </a:rPr>
              <a:t>Objectives</a:t>
            </a:r>
            <a:endParaRPr/>
          </a:p>
        </p:txBody>
      </p:sp>
      <p:sp>
        <p:nvSpPr>
          <p:cNvPr id="122" name="Google Shape;122;ge69dfeabaf_0_136"/>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After completing this course, you will be able to:</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Practice how to optimize the architecture design</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how to conduct system research</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modular architecture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e69dfeabaf_0_35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 Architecture optimization principles</a:t>
            </a:r>
            <a:endParaRPr/>
          </a:p>
        </p:txBody>
      </p:sp>
      <p:sp>
        <p:nvSpPr>
          <p:cNvPr id="469" name="Google Shape;469;ge69dfeabaf_0_357"/>
          <p:cNvSpPr txBox="1"/>
          <p:nvPr>
            <p:ph idx="1" type="body"/>
          </p:nvPr>
        </p:nvSpPr>
        <p:spPr>
          <a:xfrm>
            <a:off x="838201" y="1268761"/>
            <a:ext cx="10658400" cy="6480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SzPts val="2400"/>
              <a:buFont typeface="Arial"/>
              <a:buChar char="•"/>
            </a:pPr>
            <a:r>
              <a:rPr b="0" i="0" lang="en-US" sz="2400" cap="none" strike="noStrike">
                <a:solidFill>
                  <a:srgbClr val="000000"/>
                </a:solidFill>
                <a:latin typeface="Times New Roman"/>
                <a:ea typeface="Times New Roman"/>
                <a:cs typeface="Times New Roman"/>
                <a:sym typeface="Times New Roman"/>
              </a:rPr>
              <a:t>Consider the following factors based on the corresponding characteristics of the bike sharing business:</a:t>
            </a:r>
            <a:endParaRPr/>
          </a:p>
          <a:p>
            <a:pPr indent="-342900" lvl="1" marL="1178962" rtl="0" algn="l">
              <a:lnSpc>
                <a:spcPct val="120000"/>
              </a:lnSpc>
              <a:spcBef>
                <a:spcPts val="500"/>
              </a:spcBef>
              <a:spcAft>
                <a:spcPts val="0"/>
              </a:spcAft>
              <a:buSzPts val="2000"/>
              <a:buFont typeface="Arial"/>
              <a:buChar char="•"/>
            </a:pPr>
            <a:r>
              <a:rPr b="0" i="0" lang="en-US" sz="2000" cap="none" strike="noStrike">
                <a:solidFill>
                  <a:srgbClr val="000000"/>
                </a:solidFill>
                <a:latin typeface="Times New Roman"/>
                <a:ea typeface="Times New Roman"/>
                <a:cs typeface="Times New Roman"/>
                <a:sym typeface="Times New Roman"/>
              </a:rPr>
              <a:t>Acceptable system latency as the business runs in multiple regions</a:t>
            </a:r>
            <a:endParaRPr>
              <a:latin typeface="Arial"/>
              <a:ea typeface="Arial"/>
              <a:cs typeface="Arial"/>
              <a:sym typeface="Arial"/>
            </a:endParaRPr>
          </a:p>
          <a:p>
            <a:pPr indent="-342900" lvl="1" marL="1178962" rtl="0" algn="l">
              <a:lnSpc>
                <a:spcPct val="120000"/>
              </a:lnSpc>
              <a:spcBef>
                <a:spcPts val="500"/>
              </a:spcBef>
              <a:spcAft>
                <a:spcPts val="0"/>
              </a:spcAft>
              <a:buSzPts val="2000"/>
              <a:buFont typeface="Arial"/>
              <a:buChar char="•"/>
            </a:pPr>
            <a:r>
              <a:rPr b="0" i="0" lang="en-US" sz="2000" cap="none" strike="noStrike">
                <a:solidFill>
                  <a:srgbClr val="000000"/>
                </a:solidFill>
                <a:latin typeface="Times New Roman"/>
                <a:ea typeface="Times New Roman"/>
                <a:cs typeface="Times New Roman"/>
                <a:sym typeface="Times New Roman"/>
              </a:rPr>
              <a:t>Ability of the IT architecture to quickly respond as the business needs to be rolled out in new regions and starts region-specific operations</a:t>
            </a:r>
            <a:endParaRPr>
              <a:latin typeface="Arial"/>
              <a:ea typeface="Arial"/>
              <a:cs typeface="Arial"/>
              <a:sym typeface="Arial"/>
            </a:endParaRPr>
          </a:p>
          <a:p>
            <a:pPr indent="-342900" lvl="1" marL="1178962" rtl="0" algn="l">
              <a:lnSpc>
                <a:spcPct val="120000"/>
              </a:lnSpc>
              <a:spcBef>
                <a:spcPts val="500"/>
              </a:spcBef>
              <a:spcAft>
                <a:spcPts val="0"/>
              </a:spcAft>
              <a:buSzPts val="2000"/>
              <a:buFont typeface="Arial"/>
              <a:buChar char="•"/>
            </a:pPr>
            <a:r>
              <a:rPr b="0" i="0" lang="en-US" sz="2000" cap="none" strike="noStrike">
                <a:solidFill>
                  <a:srgbClr val="000000"/>
                </a:solidFill>
                <a:latin typeface="Times New Roman"/>
                <a:ea typeface="Times New Roman"/>
                <a:cs typeface="Times New Roman"/>
                <a:sym typeface="Times New Roman"/>
              </a:rPr>
              <a:t>System availability and disaster recovery as the bike sharing business runs 24/7</a:t>
            </a:r>
            <a:endParaRPr>
              <a:latin typeface="Arial"/>
              <a:ea typeface="Arial"/>
              <a:cs typeface="Arial"/>
              <a:sym typeface="Arial"/>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p:txBody>
      </p:sp>
      <p:grpSp>
        <p:nvGrpSpPr>
          <p:cNvPr id="470" name="Google Shape;470;ge69dfeabaf_0_357"/>
          <p:cNvGrpSpPr/>
          <p:nvPr/>
        </p:nvGrpSpPr>
        <p:grpSpPr>
          <a:xfrm>
            <a:off x="1055288" y="3588910"/>
            <a:ext cx="10224278" cy="2000400"/>
            <a:chOff x="1064" y="0"/>
            <a:chExt cx="10224278" cy="2000400"/>
          </a:xfrm>
        </p:grpSpPr>
        <p:sp>
          <p:nvSpPr>
            <p:cNvPr id="471" name="Google Shape;471;ge69dfeabaf_0_357"/>
            <p:cNvSpPr/>
            <p:nvPr/>
          </p:nvSpPr>
          <p:spPr>
            <a:xfrm>
              <a:off x="766976" y="0"/>
              <a:ext cx="8692500" cy="2000400"/>
            </a:xfrm>
            <a:prstGeom prst="rightArrow">
              <a:avLst>
                <a:gd fmla="val 50000" name="adj1"/>
                <a:gd fmla="val 50000" name="adj2"/>
              </a:avLst>
            </a:prstGeom>
            <a:solidFill>
              <a:srgbClr val="CB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e69dfeabaf_0_357"/>
            <p:cNvSpPr/>
            <p:nvPr/>
          </p:nvSpPr>
          <p:spPr>
            <a:xfrm>
              <a:off x="1064" y="600098"/>
              <a:ext cx="3230700" cy="800100"/>
            </a:xfrm>
            <a:prstGeom prst="roundRect">
              <a:avLst>
                <a:gd fmla="val 16667" name="adj"/>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e69dfeabaf_0_357"/>
            <p:cNvSpPr txBox="1"/>
            <p:nvPr/>
          </p:nvSpPr>
          <p:spPr>
            <a:xfrm>
              <a:off x="40123" y="639157"/>
              <a:ext cx="31524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Transformation to the modular architecture</a:t>
              </a:r>
              <a:endParaRPr sz="1600">
                <a:solidFill>
                  <a:schemeClr val="lt1"/>
                </a:solidFill>
                <a:latin typeface="Arial"/>
                <a:ea typeface="Arial"/>
                <a:cs typeface="Arial"/>
                <a:sym typeface="Arial"/>
              </a:endParaRPr>
            </a:p>
          </p:txBody>
        </p:sp>
        <p:sp>
          <p:nvSpPr>
            <p:cNvPr id="474" name="Google Shape;474;ge69dfeabaf_0_357"/>
            <p:cNvSpPr/>
            <p:nvPr/>
          </p:nvSpPr>
          <p:spPr>
            <a:xfrm>
              <a:off x="3497853" y="600098"/>
              <a:ext cx="3230700" cy="800100"/>
            </a:xfrm>
            <a:prstGeom prst="roundRect">
              <a:avLst>
                <a:gd fmla="val 16667" name="adj"/>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e69dfeabaf_0_357"/>
            <p:cNvSpPr txBox="1"/>
            <p:nvPr/>
          </p:nvSpPr>
          <p:spPr>
            <a:xfrm>
              <a:off x="3536912" y="639157"/>
              <a:ext cx="31524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Nearby access and acceleration</a:t>
              </a:r>
              <a:endParaRPr sz="1600">
                <a:solidFill>
                  <a:schemeClr val="lt1"/>
                </a:solidFill>
                <a:latin typeface="Arial"/>
                <a:ea typeface="Arial"/>
                <a:cs typeface="Arial"/>
                <a:sym typeface="Arial"/>
              </a:endParaRPr>
            </a:p>
          </p:txBody>
        </p:sp>
        <p:sp>
          <p:nvSpPr>
            <p:cNvPr id="476" name="Google Shape;476;ge69dfeabaf_0_357"/>
            <p:cNvSpPr/>
            <p:nvPr/>
          </p:nvSpPr>
          <p:spPr>
            <a:xfrm>
              <a:off x="6994642" y="600098"/>
              <a:ext cx="3230700" cy="8001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e69dfeabaf_0_357"/>
            <p:cNvSpPr txBox="1"/>
            <p:nvPr/>
          </p:nvSpPr>
          <p:spPr>
            <a:xfrm>
              <a:off x="7033701" y="639157"/>
              <a:ext cx="3152400" cy="722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Multi-Data center and multi-site active-active architecture</a:t>
              </a:r>
              <a:endParaRPr sz="1600">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e69dfeabaf_0_362"/>
          <p:cNvSpPr/>
          <p:nvPr/>
        </p:nvSpPr>
        <p:spPr>
          <a:xfrm>
            <a:off x="9236941" y="1762093"/>
            <a:ext cx="1490700" cy="3031500"/>
          </a:xfrm>
          <a:prstGeom prst="rect">
            <a:avLst/>
          </a:prstGeom>
          <a:solidFill>
            <a:srgbClr val="C6CDD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Module 3</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ge69dfeabaf_0_362"/>
          <p:cNvSpPr/>
          <p:nvPr/>
        </p:nvSpPr>
        <p:spPr>
          <a:xfrm>
            <a:off x="7733872" y="1762622"/>
            <a:ext cx="1490700" cy="3031500"/>
          </a:xfrm>
          <a:prstGeom prst="rect">
            <a:avLst/>
          </a:prstGeom>
          <a:solidFill>
            <a:srgbClr val="C6CDD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Module 2</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4" name="Google Shape;484;ge69dfeabaf_0_362"/>
          <p:cNvSpPr/>
          <p:nvPr/>
        </p:nvSpPr>
        <p:spPr>
          <a:xfrm>
            <a:off x="729830" y="1762622"/>
            <a:ext cx="4680600" cy="1368300"/>
          </a:xfrm>
          <a:prstGeom prst="rect">
            <a:avLst/>
          </a:prstGeom>
          <a:solidFill>
            <a:srgbClr val="C6CDD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Application cluster</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5" name="Google Shape;485;ge69dfeabaf_0_36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3.2.1 Database sharding and modular transformation</a:t>
            </a:r>
            <a:endParaRPr/>
          </a:p>
        </p:txBody>
      </p:sp>
      <p:sp>
        <p:nvSpPr>
          <p:cNvPr id="486" name="Google Shape;486;ge69dfeabaf_0_362"/>
          <p:cNvSpPr/>
          <p:nvPr/>
        </p:nvSpPr>
        <p:spPr>
          <a:xfrm>
            <a:off x="957645" y="2228950"/>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1</a:t>
            </a:r>
            <a:endParaRPr sz="1800">
              <a:solidFill>
                <a:schemeClr val="lt1"/>
              </a:solidFill>
              <a:latin typeface="Arial"/>
              <a:ea typeface="Arial"/>
              <a:cs typeface="Arial"/>
              <a:sym typeface="Arial"/>
            </a:endParaRPr>
          </a:p>
        </p:txBody>
      </p:sp>
      <p:sp>
        <p:nvSpPr>
          <p:cNvPr id="487" name="Google Shape;487;ge69dfeabaf_0_362"/>
          <p:cNvSpPr/>
          <p:nvPr/>
        </p:nvSpPr>
        <p:spPr>
          <a:xfrm>
            <a:off x="2452113" y="2225453"/>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2</a:t>
            </a:r>
            <a:endParaRPr sz="1800">
              <a:solidFill>
                <a:schemeClr val="lt1"/>
              </a:solidFill>
              <a:latin typeface="Arial"/>
              <a:ea typeface="Arial"/>
              <a:cs typeface="Arial"/>
              <a:sym typeface="Arial"/>
            </a:endParaRPr>
          </a:p>
        </p:txBody>
      </p:sp>
      <p:sp>
        <p:nvSpPr>
          <p:cNvPr id="488" name="Google Shape;488;ge69dfeabaf_0_362"/>
          <p:cNvSpPr/>
          <p:nvPr/>
        </p:nvSpPr>
        <p:spPr>
          <a:xfrm>
            <a:off x="3933602" y="2228801"/>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3</a:t>
            </a:r>
            <a:endParaRPr sz="1800">
              <a:solidFill>
                <a:schemeClr val="lt1"/>
              </a:solidFill>
              <a:latin typeface="Arial"/>
              <a:ea typeface="Arial"/>
              <a:cs typeface="Arial"/>
              <a:sym typeface="Arial"/>
            </a:endParaRPr>
          </a:p>
        </p:txBody>
      </p:sp>
      <p:sp>
        <p:nvSpPr>
          <p:cNvPr id="489" name="Google Shape;489;ge69dfeabaf_0_362"/>
          <p:cNvSpPr/>
          <p:nvPr/>
        </p:nvSpPr>
        <p:spPr>
          <a:xfrm>
            <a:off x="957645" y="3778846"/>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1</a:t>
            </a:r>
            <a:endParaRPr sz="1800">
              <a:solidFill>
                <a:schemeClr val="lt1"/>
              </a:solidFill>
              <a:latin typeface="Arial"/>
              <a:ea typeface="Arial"/>
              <a:cs typeface="Arial"/>
              <a:sym typeface="Arial"/>
            </a:endParaRPr>
          </a:p>
        </p:txBody>
      </p:sp>
      <p:sp>
        <p:nvSpPr>
          <p:cNvPr id="490" name="Google Shape;490;ge69dfeabaf_0_362"/>
          <p:cNvSpPr/>
          <p:nvPr/>
        </p:nvSpPr>
        <p:spPr>
          <a:xfrm>
            <a:off x="2452112" y="3771701"/>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2</a:t>
            </a:r>
            <a:endParaRPr sz="1800">
              <a:solidFill>
                <a:schemeClr val="lt1"/>
              </a:solidFill>
              <a:latin typeface="Arial"/>
              <a:ea typeface="Arial"/>
              <a:cs typeface="Arial"/>
              <a:sym typeface="Arial"/>
            </a:endParaRPr>
          </a:p>
        </p:txBody>
      </p:sp>
      <p:sp>
        <p:nvSpPr>
          <p:cNvPr id="491" name="Google Shape;491;ge69dfeabaf_0_362"/>
          <p:cNvSpPr/>
          <p:nvPr/>
        </p:nvSpPr>
        <p:spPr>
          <a:xfrm>
            <a:off x="3966928" y="3727270"/>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3</a:t>
            </a:r>
            <a:endParaRPr sz="1800">
              <a:solidFill>
                <a:schemeClr val="lt1"/>
              </a:solidFill>
              <a:latin typeface="Arial"/>
              <a:ea typeface="Arial"/>
              <a:cs typeface="Arial"/>
              <a:sym typeface="Arial"/>
            </a:endParaRPr>
          </a:p>
        </p:txBody>
      </p:sp>
      <p:cxnSp>
        <p:nvCxnSpPr>
          <p:cNvPr id="492" name="Google Shape;492;ge69dfeabaf_0_362"/>
          <p:cNvCxnSpPr>
            <a:stCxn id="486" idx="2"/>
            <a:endCxn id="489" idx="1"/>
          </p:cNvCxnSpPr>
          <p:nvPr/>
        </p:nvCxnSpPr>
        <p:spPr>
          <a:xfrm>
            <a:off x="1605645" y="2948950"/>
            <a:ext cx="0" cy="829800"/>
          </a:xfrm>
          <a:prstGeom prst="straightConnector1">
            <a:avLst/>
          </a:prstGeom>
          <a:noFill/>
          <a:ln cap="flat" cmpd="sng" w="9525">
            <a:solidFill>
              <a:srgbClr val="16ABE2"/>
            </a:solidFill>
            <a:prstDash val="solid"/>
            <a:round/>
            <a:headEnd len="sm" w="sm" type="none"/>
            <a:tailEnd len="med" w="med" type="triangle"/>
          </a:ln>
        </p:spPr>
      </p:cxnSp>
      <p:cxnSp>
        <p:nvCxnSpPr>
          <p:cNvPr id="493" name="Google Shape;493;ge69dfeabaf_0_362"/>
          <p:cNvCxnSpPr>
            <a:stCxn id="486" idx="2"/>
            <a:endCxn id="490" idx="1"/>
          </p:cNvCxnSpPr>
          <p:nvPr/>
        </p:nvCxnSpPr>
        <p:spPr>
          <a:xfrm>
            <a:off x="1605645" y="2948950"/>
            <a:ext cx="1494600" cy="822900"/>
          </a:xfrm>
          <a:prstGeom prst="straightConnector1">
            <a:avLst/>
          </a:prstGeom>
          <a:noFill/>
          <a:ln cap="flat" cmpd="sng" w="9525">
            <a:solidFill>
              <a:srgbClr val="16ABE2"/>
            </a:solidFill>
            <a:prstDash val="solid"/>
            <a:round/>
            <a:headEnd len="sm" w="sm" type="none"/>
            <a:tailEnd len="med" w="med" type="triangle"/>
          </a:ln>
        </p:spPr>
      </p:cxnSp>
      <p:cxnSp>
        <p:nvCxnSpPr>
          <p:cNvPr id="494" name="Google Shape;494;ge69dfeabaf_0_362"/>
          <p:cNvCxnSpPr>
            <a:stCxn id="486" idx="2"/>
            <a:endCxn id="491" idx="1"/>
          </p:cNvCxnSpPr>
          <p:nvPr/>
        </p:nvCxnSpPr>
        <p:spPr>
          <a:xfrm>
            <a:off x="1605645" y="2948950"/>
            <a:ext cx="3009300" cy="778200"/>
          </a:xfrm>
          <a:prstGeom prst="straightConnector1">
            <a:avLst/>
          </a:prstGeom>
          <a:noFill/>
          <a:ln cap="flat" cmpd="sng" w="9525">
            <a:solidFill>
              <a:srgbClr val="16ABE2"/>
            </a:solidFill>
            <a:prstDash val="solid"/>
            <a:round/>
            <a:headEnd len="sm" w="sm" type="none"/>
            <a:tailEnd len="med" w="med" type="triangle"/>
          </a:ln>
        </p:spPr>
      </p:cxnSp>
      <p:cxnSp>
        <p:nvCxnSpPr>
          <p:cNvPr id="495" name="Google Shape;495;ge69dfeabaf_0_362"/>
          <p:cNvCxnSpPr>
            <a:stCxn id="487" idx="2"/>
            <a:endCxn id="489" idx="1"/>
          </p:cNvCxnSpPr>
          <p:nvPr/>
        </p:nvCxnSpPr>
        <p:spPr>
          <a:xfrm flipH="1">
            <a:off x="1605513" y="2945453"/>
            <a:ext cx="1494600" cy="833400"/>
          </a:xfrm>
          <a:prstGeom prst="straightConnector1">
            <a:avLst/>
          </a:prstGeom>
          <a:noFill/>
          <a:ln cap="flat" cmpd="sng" w="9525">
            <a:solidFill>
              <a:srgbClr val="16ABE2"/>
            </a:solidFill>
            <a:prstDash val="solid"/>
            <a:round/>
            <a:headEnd len="sm" w="sm" type="none"/>
            <a:tailEnd len="med" w="med" type="triangle"/>
          </a:ln>
        </p:spPr>
      </p:cxnSp>
      <p:cxnSp>
        <p:nvCxnSpPr>
          <p:cNvPr id="496" name="Google Shape;496;ge69dfeabaf_0_362"/>
          <p:cNvCxnSpPr>
            <a:endCxn id="490" idx="1"/>
          </p:cNvCxnSpPr>
          <p:nvPr/>
        </p:nvCxnSpPr>
        <p:spPr>
          <a:xfrm>
            <a:off x="3100112" y="2948801"/>
            <a:ext cx="0" cy="822900"/>
          </a:xfrm>
          <a:prstGeom prst="straightConnector1">
            <a:avLst/>
          </a:prstGeom>
          <a:noFill/>
          <a:ln cap="flat" cmpd="sng" w="9525">
            <a:solidFill>
              <a:srgbClr val="16ABE2"/>
            </a:solidFill>
            <a:prstDash val="solid"/>
            <a:round/>
            <a:headEnd len="sm" w="sm" type="none"/>
            <a:tailEnd len="med" w="med" type="triangle"/>
          </a:ln>
        </p:spPr>
      </p:cxnSp>
      <p:cxnSp>
        <p:nvCxnSpPr>
          <p:cNvPr id="497" name="Google Shape;497;ge69dfeabaf_0_362"/>
          <p:cNvCxnSpPr>
            <a:stCxn id="487" idx="2"/>
            <a:endCxn id="491" idx="1"/>
          </p:cNvCxnSpPr>
          <p:nvPr/>
        </p:nvCxnSpPr>
        <p:spPr>
          <a:xfrm>
            <a:off x="3100113" y="2945453"/>
            <a:ext cx="1514700" cy="781800"/>
          </a:xfrm>
          <a:prstGeom prst="straightConnector1">
            <a:avLst/>
          </a:prstGeom>
          <a:noFill/>
          <a:ln cap="flat" cmpd="sng" w="9525">
            <a:solidFill>
              <a:srgbClr val="16ABE2"/>
            </a:solidFill>
            <a:prstDash val="solid"/>
            <a:round/>
            <a:headEnd len="sm" w="sm" type="none"/>
            <a:tailEnd len="med" w="med" type="triangle"/>
          </a:ln>
        </p:spPr>
      </p:cxnSp>
      <p:cxnSp>
        <p:nvCxnSpPr>
          <p:cNvPr id="498" name="Google Shape;498;ge69dfeabaf_0_362"/>
          <p:cNvCxnSpPr>
            <a:stCxn id="488" idx="2"/>
            <a:endCxn id="490" idx="1"/>
          </p:cNvCxnSpPr>
          <p:nvPr/>
        </p:nvCxnSpPr>
        <p:spPr>
          <a:xfrm flipH="1">
            <a:off x="3100202" y="2948801"/>
            <a:ext cx="1481400" cy="822900"/>
          </a:xfrm>
          <a:prstGeom prst="straightConnector1">
            <a:avLst/>
          </a:prstGeom>
          <a:noFill/>
          <a:ln cap="flat" cmpd="sng" w="9525">
            <a:solidFill>
              <a:srgbClr val="16ABE2"/>
            </a:solidFill>
            <a:prstDash val="solid"/>
            <a:round/>
            <a:headEnd len="sm" w="sm" type="none"/>
            <a:tailEnd len="med" w="med" type="triangle"/>
          </a:ln>
        </p:spPr>
      </p:cxnSp>
      <p:cxnSp>
        <p:nvCxnSpPr>
          <p:cNvPr id="499" name="Google Shape;499;ge69dfeabaf_0_362"/>
          <p:cNvCxnSpPr>
            <a:stCxn id="488" idx="2"/>
            <a:endCxn id="491" idx="1"/>
          </p:cNvCxnSpPr>
          <p:nvPr/>
        </p:nvCxnSpPr>
        <p:spPr>
          <a:xfrm>
            <a:off x="4581602" y="2948801"/>
            <a:ext cx="33300" cy="778500"/>
          </a:xfrm>
          <a:prstGeom prst="straightConnector1">
            <a:avLst/>
          </a:prstGeom>
          <a:noFill/>
          <a:ln cap="flat" cmpd="sng" w="9525">
            <a:solidFill>
              <a:srgbClr val="16ABE2"/>
            </a:solidFill>
            <a:prstDash val="solid"/>
            <a:round/>
            <a:headEnd len="sm" w="sm" type="none"/>
            <a:tailEnd len="med" w="med" type="triangle"/>
          </a:ln>
        </p:spPr>
      </p:cxnSp>
      <p:cxnSp>
        <p:nvCxnSpPr>
          <p:cNvPr id="500" name="Google Shape;500;ge69dfeabaf_0_362"/>
          <p:cNvCxnSpPr>
            <a:stCxn id="488" idx="2"/>
            <a:endCxn id="489" idx="1"/>
          </p:cNvCxnSpPr>
          <p:nvPr/>
        </p:nvCxnSpPr>
        <p:spPr>
          <a:xfrm flipH="1">
            <a:off x="1605602" y="2948801"/>
            <a:ext cx="2976000" cy="830100"/>
          </a:xfrm>
          <a:prstGeom prst="straightConnector1">
            <a:avLst/>
          </a:prstGeom>
          <a:noFill/>
          <a:ln cap="flat" cmpd="sng" w="9525">
            <a:solidFill>
              <a:srgbClr val="16ABE2"/>
            </a:solidFill>
            <a:prstDash val="solid"/>
            <a:round/>
            <a:headEnd len="sm" w="sm" type="none"/>
            <a:tailEnd len="med" w="med" type="triangle"/>
          </a:ln>
        </p:spPr>
      </p:cxnSp>
      <p:sp>
        <p:nvSpPr>
          <p:cNvPr id="501" name="Google Shape;501;ge69dfeabaf_0_362"/>
          <p:cNvSpPr/>
          <p:nvPr/>
        </p:nvSpPr>
        <p:spPr>
          <a:xfrm>
            <a:off x="6243767" y="1762622"/>
            <a:ext cx="1503000" cy="3031500"/>
          </a:xfrm>
          <a:prstGeom prst="rect">
            <a:avLst/>
          </a:prstGeom>
          <a:solidFill>
            <a:srgbClr val="C6CDD0"/>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Module 1</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ge69dfeabaf_0_362"/>
          <p:cNvSpPr/>
          <p:nvPr/>
        </p:nvSpPr>
        <p:spPr>
          <a:xfrm>
            <a:off x="6349620" y="2228951"/>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1</a:t>
            </a:r>
            <a:endParaRPr sz="1800">
              <a:solidFill>
                <a:schemeClr val="lt1"/>
              </a:solidFill>
              <a:latin typeface="Arial"/>
              <a:ea typeface="Arial"/>
              <a:cs typeface="Arial"/>
              <a:sym typeface="Arial"/>
            </a:endParaRPr>
          </a:p>
        </p:txBody>
      </p:sp>
      <p:sp>
        <p:nvSpPr>
          <p:cNvPr id="503" name="Google Shape;503;ge69dfeabaf_0_362"/>
          <p:cNvSpPr/>
          <p:nvPr/>
        </p:nvSpPr>
        <p:spPr>
          <a:xfrm>
            <a:off x="7844088" y="2225454"/>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2</a:t>
            </a:r>
            <a:endParaRPr sz="1800">
              <a:solidFill>
                <a:schemeClr val="lt1"/>
              </a:solidFill>
              <a:latin typeface="Arial"/>
              <a:ea typeface="Arial"/>
              <a:cs typeface="Arial"/>
              <a:sym typeface="Arial"/>
            </a:endParaRPr>
          </a:p>
        </p:txBody>
      </p:sp>
      <p:sp>
        <p:nvSpPr>
          <p:cNvPr id="504" name="Google Shape;504;ge69dfeabaf_0_362"/>
          <p:cNvSpPr/>
          <p:nvPr/>
        </p:nvSpPr>
        <p:spPr>
          <a:xfrm>
            <a:off x="9325577" y="2228802"/>
            <a:ext cx="1296000" cy="72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Node 3</a:t>
            </a:r>
            <a:endParaRPr sz="1800">
              <a:solidFill>
                <a:schemeClr val="lt1"/>
              </a:solidFill>
              <a:latin typeface="Arial"/>
              <a:ea typeface="Arial"/>
              <a:cs typeface="Arial"/>
              <a:sym typeface="Arial"/>
            </a:endParaRPr>
          </a:p>
        </p:txBody>
      </p:sp>
      <p:sp>
        <p:nvSpPr>
          <p:cNvPr id="505" name="Google Shape;505;ge69dfeabaf_0_362"/>
          <p:cNvSpPr/>
          <p:nvPr/>
        </p:nvSpPr>
        <p:spPr>
          <a:xfrm>
            <a:off x="6349620" y="3778847"/>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1</a:t>
            </a:r>
            <a:endParaRPr sz="1800">
              <a:solidFill>
                <a:schemeClr val="lt1"/>
              </a:solidFill>
              <a:latin typeface="Arial"/>
              <a:ea typeface="Arial"/>
              <a:cs typeface="Arial"/>
              <a:sym typeface="Arial"/>
            </a:endParaRPr>
          </a:p>
        </p:txBody>
      </p:sp>
      <p:sp>
        <p:nvSpPr>
          <p:cNvPr id="506" name="Google Shape;506;ge69dfeabaf_0_362"/>
          <p:cNvSpPr/>
          <p:nvPr/>
        </p:nvSpPr>
        <p:spPr>
          <a:xfrm>
            <a:off x="7844087" y="3771702"/>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2</a:t>
            </a:r>
            <a:endParaRPr sz="1800">
              <a:solidFill>
                <a:schemeClr val="lt1"/>
              </a:solidFill>
              <a:latin typeface="Arial"/>
              <a:ea typeface="Arial"/>
              <a:cs typeface="Arial"/>
              <a:sym typeface="Arial"/>
            </a:endParaRPr>
          </a:p>
        </p:txBody>
      </p:sp>
      <p:sp>
        <p:nvSpPr>
          <p:cNvPr id="507" name="Google Shape;507;ge69dfeabaf_0_362"/>
          <p:cNvSpPr/>
          <p:nvPr/>
        </p:nvSpPr>
        <p:spPr>
          <a:xfrm>
            <a:off x="9358903" y="3727271"/>
            <a:ext cx="1296000" cy="879900"/>
          </a:xfrm>
          <a:prstGeom prst="can">
            <a:avLst>
              <a:gd fmla="val 25000"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Shard 3</a:t>
            </a:r>
            <a:endParaRPr sz="1800">
              <a:solidFill>
                <a:schemeClr val="lt1"/>
              </a:solidFill>
              <a:latin typeface="Arial"/>
              <a:ea typeface="Arial"/>
              <a:cs typeface="Arial"/>
              <a:sym typeface="Arial"/>
            </a:endParaRPr>
          </a:p>
        </p:txBody>
      </p:sp>
      <p:cxnSp>
        <p:nvCxnSpPr>
          <p:cNvPr id="508" name="Google Shape;508;ge69dfeabaf_0_362"/>
          <p:cNvCxnSpPr>
            <a:stCxn id="502" idx="2"/>
            <a:endCxn id="505" idx="1"/>
          </p:cNvCxnSpPr>
          <p:nvPr/>
        </p:nvCxnSpPr>
        <p:spPr>
          <a:xfrm>
            <a:off x="6997620" y="2948951"/>
            <a:ext cx="0" cy="829800"/>
          </a:xfrm>
          <a:prstGeom prst="straightConnector1">
            <a:avLst/>
          </a:prstGeom>
          <a:noFill/>
          <a:ln cap="flat" cmpd="sng" w="9525">
            <a:solidFill>
              <a:srgbClr val="16ABE2"/>
            </a:solidFill>
            <a:prstDash val="solid"/>
            <a:round/>
            <a:headEnd len="sm" w="sm" type="none"/>
            <a:tailEnd len="med" w="med" type="triangle"/>
          </a:ln>
        </p:spPr>
      </p:cxnSp>
      <p:cxnSp>
        <p:nvCxnSpPr>
          <p:cNvPr id="509" name="Google Shape;509;ge69dfeabaf_0_362"/>
          <p:cNvCxnSpPr>
            <a:endCxn id="506" idx="1"/>
          </p:cNvCxnSpPr>
          <p:nvPr/>
        </p:nvCxnSpPr>
        <p:spPr>
          <a:xfrm>
            <a:off x="8492087" y="2948802"/>
            <a:ext cx="0" cy="822900"/>
          </a:xfrm>
          <a:prstGeom prst="straightConnector1">
            <a:avLst/>
          </a:prstGeom>
          <a:noFill/>
          <a:ln cap="flat" cmpd="sng" w="9525">
            <a:solidFill>
              <a:srgbClr val="16ABE2"/>
            </a:solidFill>
            <a:prstDash val="solid"/>
            <a:round/>
            <a:headEnd len="sm" w="sm" type="none"/>
            <a:tailEnd len="med" w="med" type="triangle"/>
          </a:ln>
        </p:spPr>
      </p:cxnSp>
      <p:cxnSp>
        <p:nvCxnSpPr>
          <p:cNvPr id="510" name="Google Shape;510;ge69dfeabaf_0_362"/>
          <p:cNvCxnSpPr>
            <a:stCxn id="504" idx="2"/>
            <a:endCxn id="507" idx="1"/>
          </p:cNvCxnSpPr>
          <p:nvPr/>
        </p:nvCxnSpPr>
        <p:spPr>
          <a:xfrm>
            <a:off x="9973577" y="2948802"/>
            <a:ext cx="33300" cy="778500"/>
          </a:xfrm>
          <a:prstGeom prst="straightConnector1">
            <a:avLst/>
          </a:prstGeom>
          <a:noFill/>
          <a:ln cap="flat" cmpd="sng" w="9525">
            <a:solidFill>
              <a:srgbClr val="16ABE2"/>
            </a:solidFill>
            <a:prstDash val="solid"/>
            <a:round/>
            <a:headEnd len="sm" w="sm" type="none"/>
            <a:tailEnd len="med" w="med" type="triangle"/>
          </a:ln>
        </p:spPr>
      </p:cxnSp>
      <p:sp>
        <p:nvSpPr>
          <p:cNvPr id="511" name="Google Shape;511;ge69dfeabaf_0_362"/>
          <p:cNvSpPr txBox="1"/>
          <p:nvPr>
            <p:ph idx="1" type="body"/>
          </p:nvPr>
        </p:nvSpPr>
        <p:spPr>
          <a:xfrm>
            <a:off x="1174602" y="5203539"/>
            <a:ext cx="3871500" cy="648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Horizontal database sharding</a:t>
            </a:r>
            <a:endParaRPr/>
          </a:p>
          <a:p>
            <a:pPr indent="0" lvl="0" marL="0" rtl="0" algn="l">
              <a:lnSpc>
                <a:spcPct val="120000"/>
              </a:lnSpc>
              <a:spcBef>
                <a:spcPts val="0"/>
              </a:spcBef>
              <a:spcAft>
                <a:spcPts val="0"/>
              </a:spcAft>
              <a:buSzPts val="2160"/>
              <a:buNone/>
            </a:pPr>
            <a:r>
              <a:t/>
            </a:r>
            <a:endParaRPr/>
          </a:p>
        </p:txBody>
      </p:sp>
      <p:sp>
        <p:nvSpPr>
          <p:cNvPr id="512" name="Google Shape;512;ge69dfeabaf_0_362"/>
          <p:cNvSpPr txBox="1"/>
          <p:nvPr/>
        </p:nvSpPr>
        <p:spPr>
          <a:xfrm>
            <a:off x="7665472" y="5150260"/>
            <a:ext cx="2426100" cy="648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accent1"/>
              </a:buClr>
              <a:buSzPts val="2160"/>
              <a:buFont typeface="Noto Sans Symbols"/>
              <a:buNone/>
            </a:pPr>
            <a:r>
              <a:rPr b="0" i="0" lang="en-US" sz="2400" cap="none" strike="noStrike">
                <a:solidFill>
                  <a:srgbClr val="000000"/>
                </a:solidFill>
                <a:latin typeface="Times New Roman"/>
                <a:ea typeface="Times New Roman"/>
                <a:cs typeface="Times New Roman"/>
                <a:sym typeface="Times New Roman"/>
              </a:rPr>
              <a:t>Modularization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e69dfeabaf_0_36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3.2.2 Regional data and global data</a:t>
            </a:r>
            <a:endParaRPr/>
          </a:p>
        </p:txBody>
      </p:sp>
      <p:sp>
        <p:nvSpPr>
          <p:cNvPr id="518" name="Google Shape;518;ge69dfeabaf_0_367"/>
          <p:cNvSpPr txBox="1"/>
          <p:nvPr>
            <p:ph idx="1" type="body"/>
          </p:nvPr>
        </p:nvSpPr>
        <p:spPr>
          <a:xfrm>
            <a:off x="1199456" y="1292920"/>
            <a:ext cx="3744300" cy="79200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Global data</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User account</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User ride status</a:t>
            </a:r>
            <a:endParaRPr/>
          </a:p>
          <a:p>
            <a:pPr indent="-355591" lvl="1" marL="836062"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Account balance</a:t>
            </a:r>
            <a:endParaRPr/>
          </a:p>
        </p:txBody>
      </p:sp>
      <p:sp>
        <p:nvSpPr>
          <p:cNvPr id="519" name="Google Shape;519;ge69dfeabaf_0_367"/>
          <p:cNvSpPr txBox="1"/>
          <p:nvPr/>
        </p:nvSpPr>
        <p:spPr>
          <a:xfrm>
            <a:off x="5375920" y="1292920"/>
            <a:ext cx="4247700" cy="7920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Regional data</a:t>
            </a:r>
            <a:endParaRPr sz="2400">
              <a:solidFill>
                <a:schemeClr val="dk1"/>
              </a:solidFill>
              <a:latin typeface="Arial"/>
              <a:ea typeface="Arial"/>
              <a:cs typeface="Arial"/>
              <a:sym typeface="Arial"/>
            </a:endParaRPr>
          </a:p>
          <a:p>
            <a:pPr indent="-355591" lvl="1" marL="836062" marR="0" rtl="0" algn="l">
              <a:lnSpc>
                <a:spcPct val="15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Bike ride record</a:t>
            </a:r>
            <a:endParaRPr b="0" i="0" sz="2000" u="none" cap="none" strike="noStrike">
              <a:solidFill>
                <a:schemeClr val="dk1"/>
              </a:solidFill>
              <a:latin typeface="Arial"/>
              <a:ea typeface="Arial"/>
              <a:cs typeface="Arial"/>
              <a:sym typeface="Arial"/>
            </a:endParaRPr>
          </a:p>
          <a:p>
            <a:pPr indent="-355591" lvl="1" marL="836062" marR="0" rtl="0" algn="l">
              <a:lnSpc>
                <a:spcPct val="15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Bike position</a:t>
            </a:r>
            <a:endParaRPr b="0" i="0" sz="2000" u="none" cap="none" strike="noStrike">
              <a:solidFill>
                <a:schemeClr val="dk1"/>
              </a:solidFill>
              <a:latin typeface="Arial"/>
              <a:ea typeface="Arial"/>
              <a:cs typeface="Arial"/>
              <a:sym typeface="Arial"/>
            </a:endParaRPr>
          </a:p>
          <a:p>
            <a:pPr indent="-355591" lvl="1" marL="836062" marR="0" rtl="0" algn="l">
              <a:lnSpc>
                <a:spcPct val="15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Other bike information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e69dfeabaf_0_37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 Reference scheme</a:t>
            </a:r>
            <a:endParaRPr/>
          </a:p>
        </p:txBody>
      </p:sp>
      <p:pic>
        <p:nvPicPr>
          <p:cNvPr id="525" name="Google Shape;525;ge69dfeabaf_0_372"/>
          <p:cNvPicPr preferRelativeResize="0"/>
          <p:nvPr/>
        </p:nvPicPr>
        <p:blipFill>
          <a:blip r:embed="rId3">
            <a:alphaModFix/>
          </a:blip>
          <a:stretch>
            <a:fillRect/>
          </a:stretch>
        </p:blipFill>
        <p:spPr>
          <a:xfrm>
            <a:off x="402338" y="1015890"/>
            <a:ext cx="11387335" cy="54161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e69dfeabaf_0_377"/>
          <p:cNvSpPr txBox="1"/>
          <p:nvPr/>
        </p:nvSpPr>
        <p:spPr>
          <a:xfrm>
            <a:off x="2306638" y="2057400"/>
            <a:ext cx="1435200" cy="275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531" name="Google Shape;531;ge69dfeabaf_0_377"/>
          <p:cNvSpPr txBox="1"/>
          <p:nvPr/>
        </p:nvSpPr>
        <p:spPr>
          <a:xfrm>
            <a:off x="488559" y="3109782"/>
            <a:ext cx="3697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532" name="Google Shape;532;ge69dfeabaf_0_377"/>
          <p:cNvCxnSpPr/>
          <p:nvPr/>
        </p:nvCxnSpPr>
        <p:spPr>
          <a:xfrm>
            <a:off x="4943872" y="2485603"/>
            <a:ext cx="40782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533" name="Google Shape;533;ge69dfeabaf_0_377"/>
          <p:cNvSpPr/>
          <p:nvPr/>
        </p:nvSpPr>
        <p:spPr>
          <a:xfrm>
            <a:off x="4907359" y="2513558"/>
            <a:ext cx="395185"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534" name="Google Shape;534;ge69dfeabaf_0_377"/>
          <p:cNvSpPr/>
          <p:nvPr/>
        </p:nvSpPr>
        <p:spPr>
          <a:xfrm>
            <a:off x="5411450" y="2527259"/>
            <a:ext cx="4450962"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4.1 Overall business process</a:t>
            </a:r>
            <a:endParaRPr sz="2000">
              <a:solidFill>
                <a:srgbClr val="01ACF1"/>
              </a:solidFill>
              <a:latin typeface="Arial"/>
              <a:ea typeface="Arial"/>
              <a:cs typeface="Arial"/>
              <a:sym typeface="Arial"/>
            </a:endParaRPr>
          </a:p>
        </p:txBody>
      </p:sp>
      <p:cxnSp>
        <p:nvCxnSpPr>
          <p:cNvPr id="535" name="Google Shape;535;ge69dfeabaf_0_377"/>
          <p:cNvCxnSpPr/>
          <p:nvPr/>
        </p:nvCxnSpPr>
        <p:spPr>
          <a:xfrm>
            <a:off x="5349537" y="3291059"/>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grpSp>
        <p:nvGrpSpPr>
          <p:cNvPr id="536" name="Google Shape;536;ge69dfeabaf_0_377"/>
          <p:cNvGrpSpPr/>
          <p:nvPr/>
        </p:nvGrpSpPr>
        <p:grpSpPr>
          <a:xfrm>
            <a:off x="5349537" y="3201573"/>
            <a:ext cx="3264044" cy="742202"/>
            <a:chOff x="5302647" y="3442419"/>
            <a:chExt cx="3264044" cy="742202"/>
          </a:xfrm>
        </p:grpSpPr>
        <p:sp>
          <p:nvSpPr>
            <p:cNvPr id="537" name="Google Shape;537;ge69dfeabaf_0_377"/>
            <p:cNvSpPr/>
            <p:nvPr/>
          </p:nvSpPr>
          <p:spPr>
            <a:xfrm>
              <a:off x="5364560" y="3442419"/>
              <a:ext cx="3202131"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4.2 Optimization principles</a:t>
              </a:r>
              <a:endParaRPr sz="2000">
                <a:solidFill>
                  <a:srgbClr val="01ACF1"/>
                </a:solidFill>
                <a:latin typeface="Arial"/>
                <a:ea typeface="Arial"/>
                <a:cs typeface="Arial"/>
                <a:sym typeface="Arial"/>
              </a:endParaRPr>
            </a:p>
          </p:txBody>
        </p:sp>
        <p:cxnSp>
          <p:nvCxnSpPr>
            <p:cNvPr id="538" name="Google Shape;538;ge69dfeabaf_0_377"/>
            <p:cNvCxnSpPr/>
            <p:nvPr/>
          </p:nvCxnSpPr>
          <p:spPr>
            <a:xfrm>
              <a:off x="5302647" y="4090491"/>
              <a:ext cx="3264000"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539" name="Google Shape;539;ge69dfeabaf_0_377"/>
          <p:cNvSpPr/>
          <p:nvPr/>
        </p:nvSpPr>
        <p:spPr>
          <a:xfrm>
            <a:off x="5008959" y="1772816"/>
            <a:ext cx="61275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lnSpc>
                <a:spcPct val="90000"/>
              </a:lnSpc>
              <a:spcBef>
                <a:spcPts val="0"/>
              </a:spcBef>
              <a:spcAft>
                <a:spcPts val="0"/>
              </a:spcAft>
              <a:buClr>
                <a:srgbClr val="1CADE4"/>
              </a:buClr>
              <a:buSzPts val="2160"/>
              <a:buFont typeface="Times New Roman"/>
              <a:buNone/>
            </a:pPr>
            <a:r>
              <a:rPr b="1" i="0" lang="en-US" sz="2160" cap="none" strike="noStrike">
                <a:solidFill>
                  <a:srgbClr val="1CADE4"/>
                </a:solidFill>
                <a:latin typeface="Times New Roman"/>
                <a:ea typeface="Times New Roman"/>
                <a:cs typeface="Times New Roman"/>
                <a:sym typeface="Times New Roman"/>
              </a:rPr>
              <a:t>Section 4. Stage 3: Optimize Architecture Based on Business Process</a:t>
            </a:r>
            <a:endParaRPr/>
          </a:p>
        </p:txBody>
      </p:sp>
      <p:sp>
        <p:nvSpPr>
          <p:cNvPr id="540" name="Google Shape;540;ge69dfeabaf_0_377"/>
          <p:cNvSpPr/>
          <p:nvPr/>
        </p:nvSpPr>
        <p:spPr>
          <a:xfrm>
            <a:off x="4943872" y="1772816"/>
            <a:ext cx="684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e69dfeabaf_0_38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4.1 Overall business process</a:t>
            </a:r>
            <a:endParaRPr/>
          </a:p>
        </p:txBody>
      </p:sp>
      <p:sp>
        <p:nvSpPr>
          <p:cNvPr id="546" name="Google Shape;546;ge69dfeabaf_0_382"/>
          <p:cNvSpPr/>
          <p:nvPr/>
        </p:nvSpPr>
        <p:spPr>
          <a:xfrm>
            <a:off x="875403" y="1323981"/>
            <a:ext cx="9120300" cy="708000"/>
          </a:xfrm>
          <a:prstGeom prst="rect">
            <a:avLst/>
          </a:prstGeom>
          <a:noFill/>
          <a:ln>
            <a:noFill/>
          </a:ln>
        </p:spPr>
        <p:txBody>
          <a:bodyPr anchorCtr="0" anchor="t" bIns="45700" lIns="91425" spcFirstLastPara="1" rIns="91425" wrap="square" tIns="45700">
            <a:noAutofit/>
          </a:bodyPr>
          <a:lstStyle/>
          <a:p>
            <a:pPr indent="-480471" lvl="0" marL="480471" marR="0" rtl="0" algn="l">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Bike-Backend communication   Application-Bike communication   Application-Backend communication</a:t>
            </a:r>
            <a:endParaRPr/>
          </a:p>
        </p:txBody>
      </p:sp>
      <p:grpSp>
        <p:nvGrpSpPr>
          <p:cNvPr id="547" name="Google Shape;547;ge69dfeabaf_0_382"/>
          <p:cNvGrpSpPr/>
          <p:nvPr/>
        </p:nvGrpSpPr>
        <p:grpSpPr>
          <a:xfrm>
            <a:off x="1353067" y="2276872"/>
            <a:ext cx="8865988" cy="3784893"/>
            <a:chOff x="1487488" y="1916832"/>
            <a:chExt cx="8865988" cy="3784893"/>
          </a:xfrm>
        </p:grpSpPr>
        <p:grpSp>
          <p:nvGrpSpPr>
            <p:cNvPr id="548" name="Google Shape;548;ge69dfeabaf_0_382"/>
            <p:cNvGrpSpPr/>
            <p:nvPr/>
          </p:nvGrpSpPr>
          <p:grpSpPr>
            <a:xfrm>
              <a:off x="1487488" y="1916832"/>
              <a:ext cx="8865988" cy="3784893"/>
              <a:chOff x="1919536" y="2308283"/>
              <a:chExt cx="8865988" cy="3784893"/>
            </a:xfrm>
          </p:grpSpPr>
          <p:sp>
            <p:nvSpPr>
              <p:cNvPr id="549" name="Google Shape;549;ge69dfeabaf_0_382"/>
              <p:cNvSpPr/>
              <p:nvPr/>
            </p:nvSpPr>
            <p:spPr>
              <a:xfrm>
                <a:off x="1919536" y="5013176"/>
                <a:ext cx="66246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Bike sharing application</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0" name="Google Shape;550;ge69dfeabaf_0_382"/>
              <p:cNvSpPr/>
              <p:nvPr/>
            </p:nvSpPr>
            <p:spPr>
              <a:xfrm>
                <a:off x="2063552" y="5589240"/>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Bike management</a:t>
                </a:r>
                <a:endParaRPr>
                  <a:solidFill>
                    <a:schemeClr val="dk1"/>
                  </a:solidFill>
                </a:endParaRPr>
              </a:p>
            </p:txBody>
          </p:sp>
          <p:sp>
            <p:nvSpPr>
              <p:cNvPr id="551" name="Google Shape;551;ge69dfeabaf_0_382"/>
              <p:cNvSpPr/>
              <p:nvPr/>
            </p:nvSpPr>
            <p:spPr>
              <a:xfrm>
                <a:off x="7248128" y="5589239"/>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User management</a:t>
                </a:r>
                <a:endParaRPr>
                  <a:solidFill>
                    <a:schemeClr val="dk1"/>
                  </a:solidFill>
                </a:endParaRPr>
              </a:p>
            </p:txBody>
          </p:sp>
          <p:sp>
            <p:nvSpPr>
              <p:cNvPr id="552" name="Google Shape;552;ge69dfeabaf_0_382"/>
              <p:cNvSpPr/>
              <p:nvPr/>
            </p:nvSpPr>
            <p:spPr>
              <a:xfrm>
                <a:off x="3359696" y="5589240"/>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Remote unlocking</a:t>
                </a:r>
                <a:endParaRPr>
                  <a:solidFill>
                    <a:schemeClr val="dk1"/>
                  </a:solidFill>
                </a:endParaRPr>
              </a:p>
            </p:txBody>
          </p:sp>
          <p:sp>
            <p:nvSpPr>
              <p:cNvPr id="553" name="Google Shape;553;ge69dfeabaf_0_382"/>
              <p:cNvSpPr/>
              <p:nvPr/>
            </p:nvSpPr>
            <p:spPr>
              <a:xfrm>
                <a:off x="5960864" y="5589916"/>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Billing</a:t>
                </a:r>
                <a:endParaRPr>
                  <a:solidFill>
                    <a:schemeClr val="dk1"/>
                  </a:solidFill>
                </a:endParaRPr>
              </a:p>
            </p:txBody>
          </p:sp>
          <p:sp>
            <p:nvSpPr>
              <p:cNvPr id="554" name="Google Shape;554;ge69dfeabaf_0_382"/>
              <p:cNvSpPr/>
              <p:nvPr/>
            </p:nvSpPr>
            <p:spPr>
              <a:xfrm>
                <a:off x="1919536" y="3746953"/>
                <a:ext cx="66246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ISP network</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5" name="Google Shape;555;ge69dfeabaf_0_382"/>
              <p:cNvSpPr/>
              <p:nvPr/>
            </p:nvSpPr>
            <p:spPr>
              <a:xfrm>
                <a:off x="2067202" y="4437112"/>
                <a:ext cx="6333000" cy="3000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WWAN</a:t>
                </a:r>
                <a:endParaRPr>
                  <a:solidFill>
                    <a:schemeClr val="dk1"/>
                  </a:solidFill>
                </a:endParaRPr>
              </a:p>
            </p:txBody>
          </p:sp>
          <p:sp>
            <p:nvSpPr>
              <p:cNvPr id="556" name="Google Shape;556;ge69dfeabaf_0_382"/>
              <p:cNvSpPr/>
              <p:nvPr/>
            </p:nvSpPr>
            <p:spPr>
              <a:xfrm>
                <a:off x="1924178" y="2321754"/>
                <a:ext cx="15795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7" name="Google Shape;557;ge69dfeabaf_0_382"/>
              <p:cNvSpPr/>
              <p:nvPr/>
            </p:nvSpPr>
            <p:spPr>
              <a:xfrm>
                <a:off x="6960096" y="2321754"/>
                <a:ext cx="15843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8" name="Google Shape;558;ge69dfeabaf_0_382"/>
              <p:cNvSpPr/>
              <p:nvPr/>
            </p:nvSpPr>
            <p:spPr>
              <a:xfrm>
                <a:off x="7248127" y="3015030"/>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Mobile phone</a:t>
                </a:r>
                <a:endParaRPr>
                  <a:solidFill>
                    <a:schemeClr val="dk1"/>
                  </a:solidFill>
                </a:endParaRPr>
              </a:p>
            </p:txBody>
          </p:sp>
          <p:sp>
            <p:nvSpPr>
              <p:cNvPr id="559" name="Google Shape;559;ge69dfeabaf_0_382"/>
              <p:cNvSpPr/>
              <p:nvPr/>
            </p:nvSpPr>
            <p:spPr>
              <a:xfrm>
                <a:off x="7248127" y="2442954"/>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User</a:t>
                </a:r>
                <a:endParaRPr>
                  <a:solidFill>
                    <a:schemeClr val="dk1"/>
                  </a:solidFill>
                </a:endParaRPr>
              </a:p>
            </p:txBody>
          </p:sp>
          <p:sp>
            <p:nvSpPr>
              <p:cNvPr id="560" name="Google Shape;560;ge69dfeabaf_0_382"/>
              <p:cNvSpPr/>
              <p:nvPr/>
            </p:nvSpPr>
            <p:spPr>
              <a:xfrm>
                <a:off x="2063552" y="2979830"/>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Smart lock</a:t>
                </a:r>
                <a:endParaRPr>
                  <a:solidFill>
                    <a:schemeClr val="dk1"/>
                  </a:solidFill>
                </a:endParaRPr>
              </a:p>
            </p:txBody>
          </p:sp>
          <p:sp>
            <p:nvSpPr>
              <p:cNvPr id="561" name="Google Shape;561;ge69dfeabaf_0_382"/>
              <p:cNvSpPr/>
              <p:nvPr/>
            </p:nvSpPr>
            <p:spPr>
              <a:xfrm>
                <a:off x="2063552" y="2438967"/>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Bike</a:t>
                </a:r>
                <a:endParaRPr>
                  <a:solidFill>
                    <a:schemeClr val="dk1"/>
                  </a:solidFill>
                </a:endParaRPr>
              </a:p>
            </p:txBody>
          </p:sp>
          <p:cxnSp>
            <p:nvCxnSpPr>
              <p:cNvPr id="562" name="Google Shape;562;ge69dfeabaf_0_382"/>
              <p:cNvCxnSpPr>
                <a:stCxn id="559" idx="2"/>
                <a:endCxn id="558" idx="0"/>
              </p:cNvCxnSpPr>
              <p:nvPr/>
            </p:nvCxnSpPr>
            <p:spPr>
              <a:xfrm>
                <a:off x="7824127" y="2762454"/>
                <a:ext cx="0" cy="252600"/>
              </a:xfrm>
              <a:prstGeom prst="straightConnector1">
                <a:avLst/>
              </a:prstGeom>
              <a:noFill/>
              <a:ln cap="flat" cmpd="sng" w="28575">
                <a:solidFill>
                  <a:srgbClr val="C6CDD1"/>
                </a:solidFill>
                <a:prstDash val="solid"/>
                <a:round/>
                <a:headEnd len="med" w="med" type="triangle"/>
                <a:tailEnd len="med" w="med" type="triangle"/>
              </a:ln>
            </p:spPr>
          </p:cxnSp>
          <p:cxnSp>
            <p:nvCxnSpPr>
              <p:cNvPr id="563" name="Google Shape;563;ge69dfeabaf_0_382"/>
              <p:cNvCxnSpPr>
                <a:stCxn id="561" idx="2"/>
                <a:endCxn id="560" idx="0"/>
              </p:cNvCxnSpPr>
              <p:nvPr/>
            </p:nvCxnSpPr>
            <p:spPr>
              <a:xfrm>
                <a:off x="2639552" y="2758467"/>
                <a:ext cx="0" cy="221400"/>
              </a:xfrm>
              <a:prstGeom prst="straightConnector1">
                <a:avLst/>
              </a:prstGeom>
              <a:noFill/>
              <a:ln cap="flat" cmpd="sng" w="28575">
                <a:solidFill>
                  <a:srgbClr val="C6CDD1"/>
                </a:solidFill>
                <a:prstDash val="solid"/>
                <a:round/>
                <a:headEnd len="med" w="med" type="triangle"/>
                <a:tailEnd len="med" w="med" type="triangle"/>
              </a:ln>
            </p:spPr>
          </p:cxnSp>
          <p:cxnSp>
            <p:nvCxnSpPr>
              <p:cNvPr id="564" name="Google Shape;564;ge69dfeabaf_0_382"/>
              <p:cNvCxnSpPr>
                <a:stCxn id="560" idx="2"/>
                <a:endCxn id="550" idx="0"/>
              </p:cNvCxnSpPr>
              <p:nvPr/>
            </p:nvCxnSpPr>
            <p:spPr>
              <a:xfrm>
                <a:off x="2639552" y="3299330"/>
                <a:ext cx="0" cy="2289900"/>
              </a:xfrm>
              <a:prstGeom prst="straightConnector1">
                <a:avLst/>
              </a:prstGeom>
              <a:noFill/>
              <a:ln cap="flat" cmpd="sng" w="28575">
                <a:solidFill>
                  <a:srgbClr val="C6CDD1"/>
                </a:solidFill>
                <a:prstDash val="solid"/>
                <a:round/>
                <a:headEnd len="med" w="med" type="triangle"/>
                <a:tailEnd len="med" w="med" type="triangle"/>
              </a:ln>
            </p:spPr>
          </p:cxnSp>
          <p:sp>
            <p:nvSpPr>
              <p:cNvPr id="565" name="Google Shape;565;ge69dfeabaf_0_382"/>
              <p:cNvSpPr/>
              <p:nvPr/>
            </p:nvSpPr>
            <p:spPr>
              <a:xfrm>
                <a:off x="2067189" y="3912486"/>
                <a:ext cx="2633400" cy="3384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Connection management platform</a:t>
                </a:r>
                <a:endParaRPr>
                  <a:solidFill>
                    <a:schemeClr val="dk1"/>
                  </a:solidFill>
                </a:endParaRPr>
              </a:p>
            </p:txBody>
          </p:sp>
          <p:cxnSp>
            <p:nvCxnSpPr>
              <p:cNvPr id="566" name="Google Shape;566;ge69dfeabaf_0_382"/>
              <p:cNvCxnSpPr>
                <a:stCxn id="558" idx="2"/>
                <a:endCxn id="551" idx="0"/>
              </p:cNvCxnSpPr>
              <p:nvPr/>
            </p:nvCxnSpPr>
            <p:spPr>
              <a:xfrm>
                <a:off x="7824127" y="3334530"/>
                <a:ext cx="0" cy="2254800"/>
              </a:xfrm>
              <a:prstGeom prst="straightConnector1">
                <a:avLst/>
              </a:prstGeom>
              <a:noFill/>
              <a:ln cap="flat" cmpd="sng" w="28575">
                <a:solidFill>
                  <a:srgbClr val="C6CDD1"/>
                </a:solidFill>
                <a:prstDash val="solid"/>
                <a:round/>
                <a:headEnd len="med" w="med" type="triangle"/>
                <a:tailEnd len="med" w="med" type="triangle"/>
              </a:ln>
            </p:spPr>
          </p:cxnSp>
          <p:cxnSp>
            <p:nvCxnSpPr>
              <p:cNvPr id="567" name="Google Shape;567;ge69dfeabaf_0_382"/>
              <p:cNvCxnSpPr>
                <a:stCxn id="558" idx="1"/>
                <a:endCxn id="561" idx="3"/>
              </p:cNvCxnSpPr>
              <p:nvPr/>
            </p:nvCxnSpPr>
            <p:spPr>
              <a:xfrm rot="10800000">
                <a:off x="3215527" y="2598780"/>
                <a:ext cx="4032600" cy="576000"/>
              </a:xfrm>
              <a:prstGeom prst="straightConnector1">
                <a:avLst/>
              </a:prstGeom>
              <a:noFill/>
              <a:ln cap="flat" cmpd="sng" w="9525">
                <a:solidFill>
                  <a:srgbClr val="C6CDD0"/>
                </a:solidFill>
                <a:prstDash val="dash"/>
                <a:round/>
                <a:headEnd len="sm" w="sm" type="none"/>
                <a:tailEnd len="med" w="med" type="triangle"/>
              </a:ln>
            </p:spPr>
          </p:cxnSp>
          <p:sp>
            <p:nvSpPr>
              <p:cNvPr id="568" name="Google Shape;568;ge69dfeabaf_0_382"/>
              <p:cNvSpPr txBox="1"/>
              <p:nvPr/>
            </p:nvSpPr>
            <p:spPr>
              <a:xfrm>
                <a:off x="3549703" y="2308283"/>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1. Scan QR code</a:t>
                </a:r>
                <a:endParaRPr/>
              </a:p>
            </p:txBody>
          </p:sp>
          <p:cxnSp>
            <p:nvCxnSpPr>
              <p:cNvPr id="569" name="Google Shape;569;ge69dfeabaf_0_382"/>
              <p:cNvCxnSpPr>
                <a:stCxn id="558" idx="1"/>
                <a:endCxn id="560" idx="3"/>
              </p:cNvCxnSpPr>
              <p:nvPr/>
            </p:nvCxnSpPr>
            <p:spPr>
              <a:xfrm rot="10800000">
                <a:off x="3215527" y="3139680"/>
                <a:ext cx="4032600" cy="35100"/>
              </a:xfrm>
              <a:prstGeom prst="straightConnector1">
                <a:avLst/>
              </a:prstGeom>
              <a:noFill/>
              <a:ln cap="flat" cmpd="sng" w="9525">
                <a:solidFill>
                  <a:srgbClr val="C6CDD0"/>
                </a:solidFill>
                <a:prstDash val="dash"/>
                <a:round/>
                <a:headEnd len="sm" w="sm" type="none"/>
                <a:tailEnd len="med" w="med" type="triangle"/>
              </a:ln>
            </p:spPr>
          </p:cxnSp>
          <p:cxnSp>
            <p:nvCxnSpPr>
              <p:cNvPr id="570" name="Google Shape;570;ge69dfeabaf_0_382"/>
              <p:cNvCxnSpPr>
                <a:stCxn id="559" idx="1"/>
                <a:endCxn id="560" idx="3"/>
              </p:cNvCxnSpPr>
              <p:nvPr/>
            </p:nvCxnSpPr>
            <p:spPr>
              <a:xfrm flipH="1">
                <a:off x="3215527" y="2602704"/>
                <a:ext cx="4032600" cy="537000"/>
              </a:xfrm>
              <a:prstGeom prst="straightConnector1">
                <a:avLst/>
              </a:prstGeom>
              <a:noFill/>
              <a:ln cap="flat" cmpd="sng" w="9525">
                <a:solidFill>
                  <a:srgbClr val="C6CDD0"/>
                </a:solidFill>
                <a:prstDash val="dash"/>
                <a:round/>
                <a:headEnd len="sm" w="sm" type="none"/>
                <a:tailEnd len="med" w="med" type="triangle"/>
              </a:ln>
            </p:spPr>
          </p:cxnSp>
          <p:sp>
            <p:nvSpPr>
              <p:cNvPr id="571" name="Google Shape;571;ge69dfeabaf_0_382"/>
              <p:cNvSpPr txBox="1"/>
              <p:nvPr/>
            </p:nvSpPr>
            <p:spPr>
              <a:xfrm>
                <a:off x="4210471" y="3169815"/>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2. Unlock</a:t>
                </a:r>
                <a:endParaRPr/>
              </a:p>
            </p:txBody>
          </p:sp>
          <p:sp>
            <p:nvSpPr>
              <p:cNvPr id="572" name="Google Shape;572;ge69dfeabaf_0_382"/>
              <p:cNvSpPr txBox="1"/>
              <p:nvPr/>
            </p:nvSpPr>
            <p:spPr>
              <a:xfrm>
                <a:off x="5540711" y="2334150"/>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3. Lock manually</a:t>
                </a:r>
                <a:endParaRPr/>
              </a:p>
            </p:txBody>
          </p:sp>
          <p:sp>
            <p:nvSpPr>
              <p:cNvPr id="573" name="Google Shape;573;ge69dfeabaf_0_382"/>
              <p:cNvSpPr/>
              <p:nvPr/>
            </p:nvSpPr>
            <p:spPr>
              <a:xfrm>
                <a:off x="9201224" y="5013176"/>
                <a:ext cx="15843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574" name="Google Shape;574;ge69dfeabaf_0_382"/>
              <p:cNvCxnSpPr>
                <a:stCxn id="573" idx="1"/>
                <a:endCxn id="549" idx="3"/>
              </p:cNvCxnSpPr>
              <p:nvPr/>
            </p:nvCxnSpPr>
            <p:spPr>
              <a:xfrm rot="10800000">
                <a:off x="8544224" y="5553176"/>
                <a:ext cx="657000" cy="0"/>
              </a:xfrm>
              <a:prstGeom prst="straightConnector1">
                <a:avLst/>
              </a:prstGeom>
              <a:noFill/>
              <a:ln cap="flat" cmpd="sng" w="28575">
                <a:solidFill>
                  <a:srgbClr val="C6CDD1"/>
                </a:solidFill>
                <a:prstDash val="solid"/>
                <a:round/>
                <a:headEnd len="med" w="med" type="triangle"/>
                <a:tailEnd len="med" w="med" type="triangle"/>
              </a:ln>
            </p:spPr>
          </p:cxnSp>
          <p:sp>
            <p:nvSpPr>
              <p:cNvPr id="575" name="Google Shape;575;ge69dfeabaf_0_382"/>
              <p:cNvSpPr/>
              <p:nvPr/>
            </p:nvSpPr>
            <p:spPr>
              <a:xfrm>
                <a:off x="9417248" y="5197823"/>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Map</a:t>
                </a:r>
                <a:endParaRPr>
                  <a:solidFill>
                    <a:schemeClr val="dk1"/>
                  </a:solidFill>
                </a:endParaRPr>
              </a:p>
            </p:txBody>
          </p:sp>
          <p:sp>
            <p:nvSpPr>
              <p:cNvPr id="576" name="Google Shape;576;ge69dfeabaf_0_382"/>
              <p:cNvSpPr/>
              <p:nvPr/>
            </p:nvSpPr>
            <p:spPr>
              <a:xfrm>
                <a:off x="9417248" y="5669680"/>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Payment</a:t>
                </a:r>
                <a:endParaRPr>
                  <a:solidFill>
                    <a:schemeClr val="dk1"/>
                  </a:solidFill>
                </a:endParaRPr>
              </a:p>
            </p:txBody>
          </p:sp>
          <p:sp>
            <p:nvSpPr>
              <p:cNvPr id="577" name="Google Shape;577;ge69dfeabaf_0_382"/>
              <p:cNvSpPr txBox="1"/>
              <p:nvPr/>
            </p:nvSpPr>
            <p:spPr>
              <a:xfrm>
                <a:off x="8206252" y="5030016"/>
                <a:ext cx="995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Integration</a:t>
                </a:r>
                <a:endParaRPr/>
              </a:p>
            </p:txBody>
          </p:sp>
        </p:grpSp>
        <p:sp>
          <p:nvSpPr>
            <p:cNvPr id="578" name="Google Shape;578;ge69dfeabaf_0_382"/>
            <p:cNvSpPr/>
            <p:nvPr/>
          </p:nvSpPr>
          <p:spPr>
            <a:xfrm>
              <a:off x="4214911"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79" name="Google Shape;579;ge69dfeabaf_0_382"/>
            <p:cNvSpPr/>
            <p:nvPr/>
          </p:nvSpPr>
          <p:spPr>
            <a:xfrm>
              <a:off x="4646959"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80" name="Google Shape;580;ge69dfeabaf_0_382"/>
            <p:cNvSpPr/>
            <p:nvPr/>
          </p:nvSpPr>
          <p:spPr>
            <a:xfrm>
              <a:off x="5074567"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581" name="Google Shape;581;ge69dfeabaf_0_382"/>
          <p:cNvSpPr/>
          <p:nvPr/>
        </p:nvSpPr>
        <p:spPr>
          <a:xfrm>
            <a:off x="9017685" y="1686845"/>
            <a:ext cx="2887800" cy="3020400"/>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Core factors</a:t>
            </a:r>
            <a:endParaRPr sz="2000">
              <a:solidFill>
                <a:schemeClr val="dk1"/>
              </a:solidFill>
              <a:latin typeface="Arial"/>
              <a:ea typeface="Arial"/>
              <a:cs typeface="Arial"/>
              <a:sym typeface="Arial"/>
            </a:endParaRPr>
          </a:p>
          <a:p>
            <a:pPr indent="-480471" lvl="1" marL="937671" marR="0" rtl="0" algn="l">
              <a:lnSpc>
                <a:spcPct val="15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User</a:t>
            </a:r>
            <a:endParaRPr b="0" i="0" sz="1800" u="none" cap="none" strike="noStrike">
              <a:solidFill>
                <a:schemeClr val="dk1"/>
              </a:solidFill>
              <a:latin typeface="Arial"/>
              <a:ea typeface="Arial"/>
              <a:cs typeface="Arial"/>
              <a:sym typeface="Arial"/>
            </a:endParaRPr>
          </a:p>
          <a:p>
            <a:pPr indent="-480471" lvl="1" marL="937671" marR="0" rtl="0" algn="l">
              <a:lnSpc>
                <a:spcPct val="15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Bike</a:t>
            </a:r>
            <a:endParaRPr b="0" i="0" sz="1800" u="none" cap="none" strike="noStrike">
              <a:solidFill>
                <a:schemeClr val="dk1"/>
              </a:solidFill>
              <a:latin typeface="Arial"/>
              <a:ea typeface="Arial"/>
              <a:cs typeface="Arial"/>
              <a:sym typeface="Arial"/>
            </a:endParaRPr>
          </a:p>
          <a:p>
            <a:pPr indent="-480471" lvl="1" marL="937671" marR="0" rtl="0" algn="l">
              <a:lnSpc>
                <a:spcPct val="15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Order</a:t>
            </a:r>
            <a:endParaRPr b="0" i="0" sz="1800" u="none" cap="none" strike="noStrike">
              <a:solidFill>
                <a:schemeClr val="dk1"/>
              </a:solidFill>
              <a:latin typeface="Arial"/>
              <a:ea typeface="Arial"/>
              <a:cs typeface="Arial"/>
              <a:sym typeface="Arial"/>
            </a:endParaRPr>
          </a:p>
          <a:p>
            <a:pPr indent="-480471" lvl="1" marL="937671" marR="0" rtl="0" algn="l">
              <a:lnSpc>
                <a:spcPct val="15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Payment</a:t>
            </a:r>
            <a:endParaRPr b="0" i="0" sz="1800" u="none" cap="none" strike="noStrike">
              <a:solidFill>
                <a:schemeClr val="dk1"/>
              </a:solidFill>
              <a:latin typeface="Arial"/>
              <a:ea typeface="Arial"/>
              <a:cs typeface="Arial"/>
              <a:sym typeface="Arial"/>
            </a:endParaRPr>
          </a:p>
          <a:p>
            <a:pPr indent="-480471" lvl="1" marL="937671" marR="0" rtl="0" algn="l">
              <a:lnSpc>
                <a:spcPct val="15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IoT</a:t>
            </a:r>
            <a:endParaRPr/>
          </a:p>
          <a:p>
            <a:pPr indent="-366171" lvl="1" marL="937671" marR="0" rtl="0" algn="l">
              <a:lnSpc>
                <a:spcPct val="150000"/>
              </a:lnSpc>
              <a:spcBef>
                <a:spcPts val="0"/>
              </a:spcBef>
              <a:spcAft>
                <a:spcPts val="0"/>
              </a:spcAft>
              <a:buClr>
                <a:schemeClr val="accent1"/>
              </a:buClr>
              <a:buSzPts val="1800"/>
              <a:buFont typeface="Noto Sans Symbols"/>
              <a:buNone/>
            </a:pPr>
            <a:r>
              <a:t/>
            </a:r>
            <a:endParaRPr b="0" i="0" sz="1800" u="none" cap="none" strike="noStrike">
              <a:solidFill>
                <a:schemeClr val="dk1"/>
              </a:solidFill>
              <a:latin typeface="Arial"/>
              <a:ea typeface="Arial"/>
              <a:cs typeface="Arial"/>
              <a:sym typeface="Arial"/>
            </a:endParaRPr>
          </a:p>
        </p:txBody>
      </p:sp>
      <p:sp>
        <p:nvSpPr>
          <p:cNvPr id="582" name="Google Shape;582;ge69dfeabaf_0_382"/>
          <p:cNvSpPr txBox="1"/>
          <p:nvPr/>
        </p:nvSpPr>
        <p:spPr>
          <a:xfrm>
            <a:off x="271867" y="3629707"/>
            <a:ext cx="1081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How to connect</a:t>
            </a:r>
            <a:endParaRPr/>
          </a:p>
        </p:txBody>
      </p:sp>
      <p:sp>
        <p:nvSpPr>
          <p:cNvPr id="583" name="Google Shape;583;ge69dfeabaf_0_382"/>
          <p:cNvSpPr txBox="1"/>
          <p:nvPr/>
        </p:nvSpPr>
        <p:spPr>
          <a:xfrm>
            <a:off x="7968922" y="3369531"/>
            <a:ext cx="1442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How to connect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e69dfeabaf_0_38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Group discussion</a:t>
            </a:r>
            <a:endParaRPr/>
          </a:p>
        </p:txBody>
      </p:sp>
      <p:sp>
        <p:nvSpPr>
          <p:cNvPr id="589" name="Google Shape;589;ge69dfeabaf_0_387"/>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Time limit: 20 minutes for discussion and 5 minutes for presentation for each group </a:t>
            </a:r>
            <a:endParaRPr/>
          </a:p>
          <a:p>
            <a:pPr indent="0" lvl="0" marL="0" rtl="0" algn="l">
              <a:lnSpc>
                <a:spcPct val="120000"/>
              </a:lnSpc>
              <a:spcBef>
                <a:spcPts val="0"/>
              </a:spcBef>
              <a:spcAft>
                <a:spcPts val="0"/>
              </a:spcAft>
              <a:buSzPts val="2400"/>
              <a:buNone/>
            </a:pPr>
            <a:r>
              <a:t/>
            </a:r>
            <a:endParaRPr/>
          </a:p>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Please think about the following questions about this case:</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1. How do we optimize the communication between bikes and the backend on a weak network?</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2. How do we set the unlocking method to improve the unlocking success rate and shorten the unlocking time?</a:t>
            </a:r>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a:p>
            <a:pPr indent="0" lvl="0" marL="0" rtl="0" algn="l">
              <a:lnSpc>
                <a:spcPct val="120000"/>
              </a:lnSpc>
              <a:spcBef>
                <a:spcPts val="0"/>
              </a:spcBef>
              <a:spcAft>
                <a:spcPts val="0"/>
              </a:spcAft>
              <a:buSzPts val="2160"/>
              <a:buNone/>
            </a:pPr>
            <a:r>
              <a:t/>
            </a:r>
            <a:endParaRPr/>
          </a:p>
        </p:txBody>
      </p:sp>
      <p:pic>
        <p:nvPicPr>
          <p:cNvPr id="590" name="Google Shape;590;ge69dfeabaf_0_387"/>
          <p:cNvPicPr preferRelativeResize="0"/>
          <p:nvPr/>
        </p:nvPicPr>
        <p:blipFill rotWithShape="1">
          <a:blip r:embed="rId3">
            <a:alphaModFix/>
          </a:blip>
          <a:srcRect b="0" l="0" r="0" t="0"/>
          <a:stretch/>
        </p:blipFill>
        <p:spPr>
          <a:xfrm>
            <a:off x="8261333" y="4262218"/>
            <a:ext cx="2431589" cy="1958326"/>
          </a:xfrm>
          <a:prstGeom prst="rect">
            <a:avLst/>
          </a:prstGeom>
          <a:noFill/>
          <a:ln>
            <a:noFill/>
          </a:ln>
        </p:spPr>
      </p:pic>
      <p:sp>
        <p:nvSpPr>
          <p:cNvPr id="591" name="Google Shape;591;ge69dfeabaf_0_387"/>
          <p:cNvSpPr/>
          <p:nvPr/>
        </p:nvSpPr>
        <p:spPr>
          <a:xfrm>
            <a:off x="853995" y="4518059"/>
            <a:ext cx="6466200" cy="134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Group output:</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rPr b="0" i="0" lang="en-US" sz="2400" cap="none" strike="noStrike">
                <a:solidFill>
                  <a:srgbClr val="000000"/>
                </a:solidFill>
                <a:latin typeface="Times New Roman"/>
                <a:ea typeface="Times New Roman"/>
                <a:cs typeface="Times New Roman"/>
                <a:sym typeface="Times New Roman"/>
              </a:rPr>
              <a:t>Architecture optimization scheme</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e69dfeabaf_0_39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4.2 Optimization principles</a:t>
            </a:r>
            <a:endParaRPr/>
          </a:p>
        </p:txBody>
      </p:sp>
      <p:pic>
        <p:nvPicPr>
          <p:cNvPr id="597" name="Google Shape;597;ge69dfeabaf_0_392"/>
          <p:cNvPicPr preferRelativeResize="0"/>
          <p:nvPr/>
        </p:nvPicPr>
        <p:blipFill rotWithShape="1">
          <a:blip r:embed="rId3">
            <a:alphaModFix/>
          </a:blip>
          <a:srcRect b="0" l="0" r="0" t="0"/>
          <a:stretch/>
        </p:blipFill>
        <p:spPr>
          <a:xfrm>
            <a:off x="7248128" y="4130286"/>
            <a:ext cx="936104" cy="1410939"/>
          </a:xfrm>
          <a:prstGeom prst="rect">
            <a:avLst/>
          </a:prstGeom>
          <a:noFill/>
          <a:ln>
            <a:noFill/>
          </a:ln>
        </p:spPr>
      </p:pic>
      <p:pic>
        <p:nvPicPr>
          <p:cNvPr id="598" name="Google Shape;598;ge69dfeabaf_0_392"/>
          <p:cNvPicPr preferRelativeResize="0"/>
          <p:nvPr/>
        </p:nvPicPr>
        <p:blipFill rotWithShape="1">
          <a:blip r:embed="rId4">
            <a:alphaModFix/>
          </a:blip>
          <a:srcRect b="0" l="0" r="0" t="0"/>
          <a:stretch/>
        </p:blipFill>
        <p:spPr>
          <a:xfrm>
            <a:off x="4561963" y="1484784"/>
            <a:ext cx="1512168" cy="1512168"/>
          </a:xfrm>
          <a:prstGeom prst="rect">
            <a:avLst/>
          </a:prstGeom>
          <a:noFill/>
          <a:ln>
            <a:noFill/>
          </a:ln>
        </p:spPr>
      </p:pic>
      <p:pic>
        <p:nvPicPr>
          <p:cNvPr id="599" name="Google Shape;599;ge69dfeabaf_0_392"/>
          <p:cNvPicPr preferRelativeResize="0"/>
          <p:nvPr/>
        </p:nvPicPr>
        <p:blipFill rotWithShape="1">
          <a:blip r:embed="rId5">
            <a:alphaModFix/>
          </a:blip>
          <a:srcRect b="0" l="0" r="0" t="0"/>
          <a:stretch/>
        </p:blipFill>
        <p:spPr>
          <a:xfrm>
            <a:off x="2927648" y="4130287"/>
            <a:ext cx="1410940" cy="1410940"/>
          </a:xfrm>
          <a:prstGeom prst="rect">
            <a:avLst/>
          </a:prstGeom>
          <a:noFill/>
          <a:ln>
            <a:noFill/>
          </a:ln>
        </p:spPr>
      </p:pic>
      <p:cxnSp>
        <p:nvCxnSpPr>
          <p:cNvPr id="600" name="Google Shape;600;ge69dfeabaf_0_392"/>
          <p:cNvCxnSpPr>
            <a:stCxn id="599" idx="0"/>
            <a:endCxn id="598" idx="1"/>
          </p:cNvCxnSpPr>
          <p:nvPr/>
        </p:nvCxnSpPr>
        <p:spPr>
          <a:xfrm flipH="1" rot="10800000">
            <a:off x="3633118" y="2240887"/>
            <a:ext cx="928800" cy="1889400"/>
          </a:xfrm>
          <a:prstGeom prst="straightConnector1">
            <a:avLst/>
          </a:prstGeom>
          <a:noFill/>
          <a:ln cap="flat" cmpd="sng" w="9525">
            <a:solidFill>
              <a:srgbClr val="16ABE2"/>
            </a:solidFill>
            <a:prstDash val="solid"/>
            <a:round/>
            <a:headEnd len="sm" w="sm" type="none"/>
            <a:tailEnd len="med" w="med" type="triangle"/>
          </a:ln>
        </p:spPr>
      </p:cxnSp>
      <p:cxnSp>
        <p:nvCxnSpPr>
          <p:cNvPr id="601" name="Google Shape;601;ge69dfeabaf_0_392"/>
          <p:cNvCxnSpPr>
            <a:stCxn id="597" idx="0"/>
            <a:endCxn id="598" idx="3"/>
          </p:cNvCxnSpPr>
          <p:nvPr/>
        </p:nvCxnSpPr>
        <p:spPr>
          <a:xfrm rot="10800000">
            <a:off x="6074280" y="2240886"/>
            <a:ext cx="1641900" cy="1889400"/>
          </a:xfrm>
          <a:prstGeom prst="straightConnector1">
            <a:avLst/>
          </a:prstGeom>
          <a:noFill/>
          <a:ln cap="flat" cmpd="sng" w="9525">
            <a:solidFill>
              <a:srgbClr val="16ABE2"/>
            </a:solidFill>
            <a:prstDash val="solid"/>
            <a:round/>
            <a:headEnd len="sm" w="sm" type="none"/>
            <a:tailEnd len="med" w="med" type="triangle"/>
          </a:ln>
        </p:spPr>
      </p:cxnSp>
      <p:cxnSp>
        <p:nvCxnSpPr>
          <p:cNvPr id="602" name="Google Shape;602;ge69dfeabaf_0_392"/>
          <p:cNvCxnSpPr/>
          <p:nvPr/>
        </p:nvCxnSpPr>
        <p:spPr>
          <a:xfrm>
            <a:off x="6312024" y="2132856"/>
            <a:ext cx="1656300" cy="1872300"/>
          </a:xfrm>
          <a:prstGeom prst="straightConnector1">
            <a:avLst/>
          </a:prstGeom>
          <a:noFill/>
          <a:ln cap="flat" cmpd="sng" w="9525">
            <a:solidFill>
              <a:srgbClr val="16ABE2"/>
            </a:solidFill>
            <a:prstDash val="solid"/>
            <a:round/>
            <a:headEnd len="sm" w="sm" type="none"/>
            <a:tailEnd len="med" w="med" type="triangle"/>
          </a:ln>
        </p:spPr>
      </p:cxnSp>
      <p:cxnSp>
        <p:nvCxnSpPr>
          <p:cNvPr id="603" name="Google Shape;603;ge69dfeabaf_0_392"/>
          <p:cNvCxnSpPr/>
          <p:nvPr/>
        </p:nvCxnSpPr>
        <p:spPr>
          <a:xfrm flipH="1">
            <a:off x="4097548" y="2636912"/>
            <a:ext cx="630300" cy="1368300"/>
          </a:xfrm>
          <a:prstGeom prst="straightConnector1">
            <a:avLst/>
          </a:prstGeom>
          <a:noFill/>
          <a:ln cap="flat" cmpd="sng" w="9525">
            <a:solidFill>
              <a:srgbClr val="16ABE2"/>
            </a:solidFill>
            <a:prstDash val="solid"/>
            <a:round/>
            <a:headEnd len="sm" w="sm" type="none"/>
            <a:tailEnd len="med" w="med" type="triangle"/>
          </a:ln>
        </p:spPr>
      </p:cxnSp>
      <p:sp>
        <p:nvSpPr>
          <p:cNvPr id="604" name="Google Shape;604;ge69dfeabaf_0_392"/>
          <p:cNvSpPr txBox="1"/>
          <p:nvPr/>
        </p:nvSpPr>
        <p:spPr>
          <a:xfrm>
            <a:off x="2827093" y="2936777"/>
            <a:ext cx="1735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Report status</a:t>
            </a:r>
            <a:endParaRPr/>
          </a:p>
        </p:txBody>
      </p:sp>
      <p:sp>
        <p:nvSpPr>
          <p:cNvPr id="605" name="Google Shape;605;ge69dfeabaf_0_392"/>
          <p:cNvSpPr txBox="1"/>
          <p:nvPr/>
        </p:nvSpPr>
        <p:spPr>
          <a:xfrm>
            <a:off x="4380069" y="3442191"/>
            <a:ext cx="958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Unlock</a:t>
            </a:r>
            <a:endParaRPr/>
          </a:p>
        </p:txBody>
      </p:sp>
      <p:sp>
        <p:nvSpPr>
          <p:cNvPr id="606" name="Google Shape;606;ge69dfeabaf_0_392"/>
          <p:cNvSpPr txBox="1"/>
          <p:nvPr/>
        </p:nvSpPr>
        <p:spPr>
          <a:xfrm>
            <a:off x="6032120" y="3442191"/>
            <a:ext cx="196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Request unlock</a:t>
            </a:r>
            <a:endParaRPr/>
          </a:p>
        </p:txBody>
      </p:sp>
      <p:sp>
        <p:nvSpPr>
          <p:cNvPr id="607" name="Google Shape;607;ge69dfeabaf_0_392"/>
          <p:cNvSpPr txBox="1"/>
          <p:nvPr/>
        </p:nvSpPr>
        <p:spPr>
          <a:xfrm>
            <a:off x="7204192" y="2669144"/>
            <a:ext cx="4438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Distribute information such as billing</a:t>
            </a:r>
            <a:endParaRPr/>
          </a:p>
        </p:txBody>
      </p:sp>
      <p:cxnSp>
        <p:nvCxnSpPr>
          <p:cNvPr id="608" name="Google Shape;608;ge69dfeabaf_0_392"/>
          <p:cNvCxnSpPr>
            <a:stCxn id="597" idx="1"/>
            <a:endCxn id="599" idx="3"/>
          </p:cNvCxnSpPr>
          <p:nvPr/>
        </p:nvCxnSpPr>
        <p:spPr>
          <a:xfrm rot="10800000">
            <a:off x="4338728" y="4835755"/>
            <a:ext cx="2909400" cy="0"/>
          </a:xfrm>
          <a:prstGeom prst="straightConnector1">
            <a:avLst/>
          </a:prstGeom>
          <a:noFill/>
          <a:ln cap="flat" cmpd="sng" w="9525">
            <a:solidFill>
              <a:srgbClr val="16ABE2"/>
            </a:solidFill>
            <a:prstDash val="solid"/>
            <a:round/>
            <a:headEnd len="sm" w="sm" type="none"/>
            <a:tailEnd len="med" w="med" type="triangle"/>
          </a:ln>
        </p:spPr>
      </p:cxnSp>
      <p:sp>
        <p:nvSpPr>
          <p:cNvPr id="609" name="Google Shape;609;ge69dfeabaf_0_392"/>
          <p:cNvSpPr txBox="1"/>
          <p:nvPr/>
        </p:nvSpPr>
        <p:spPr>
          <a:xfrm>
            <a:off x="4943873" y="4962277"/>
            <a:ext cx="178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Scan QR code</a:t>
            </a:r>
            <a:endParaRPr/>
          </a:p>
        </p:txBody>
      </p:sp>
      <p:sp>
        <p:nvSpPr>
          <p:cNvPr id="610" name="Google Shape;610;ge69dfeabaf_0_392"/>
          <p:cNvSpPr txBox="1"/>
          <p:nvPr/>
        </p:nvSpPr>
        <p:spPr>
          <a:xfrm>
            <a:off x="187993" y="1616651"/>
            <a:ext cx="3392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Communication optimization</a:t>
            </a:r>
            <a:endParaRPr/>
          </a:p>
        </p:txBody>
      </p:sp>
      <p:cxnSp>
        <p:nvCxnSpPr>
          <p:cNvPr id="611" name="Google Shape;611;ge69dfeabaf_0_392"/>
          <p:cNvCxnSpPr/>
          <p:nvPr/>
        </p:nvCxnSpPr>
        <p:spPr>
          <a:xfrm rot="10800000">
            <a:off x="3609572" y="2070344"/>
            <a:ext cx="583500" cy="598800"/>
          </a:xfrm>
          <a:prstGeom prst="straightConnector1">
            <a:avLst/>
          </a:prstGeom>
          <a:noFill/>
          <a:ln cap="flat" cmpd="sng" w="57150">
            <a:solidFill>
              <a:srgbClr val="16ABE2"/>
            </a:solidFill>
            <a:prstDash val="solid"/>
            <a:round/>
            <a:headEnd len="sm" w="sm" type="none"/>
            <a:tailEnd len="med" w="med" type="triangle"/>
          </a:ln>
        </p:spPr>
      </p:cxnSp>
      <p:sp>
        <p:nvSpPr>
          <p:cNvPr id="612" name="Google Shape;612;ge69dfeabaf_0_392"/>
          <p:cNvSpPr txBox="1"/>
          <p:nvPr/>
        </p:nvSpPr>
        <p:spPr>
          <a:xfrm>
            <a:off x="7015635" y="1165112"/>
            <a:ext cx="5140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Cloud-Terminal communication optimization</a:t>
            </a:r>
            <a:endParaRPr/>
          </a:p>
        </p:txBody>
      </p:sp>
      <p:cxnSp>
        <p:nvCxnSpPr>
          <p:cNvPr id="613" name="Google Shape;613;ge69dfeabaf_0_392"/>
          <p:cNvCxnSpPr/>
          <p:nvPr/>
        </p:nvCxnSpPr>
        <p:spPr>
          <a:xfrm flipH="1" rot="10800000">
            <a:off x="7002976" y="1765107"/>
            <a:ext cx="713100" cy="741000"/>
          </a:xfrm>
          <a:prstGeom prst="straightConnector1">
            <a:avLst/>
          </a:prstGeom>
          <a:noFill/>
          <a:ln cap="flat" cmpd="sng" w="57150">
            <a:solidFill>
              <a:srgbClr val="16ABE2"/>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e69dfeabaf_0_397"/>
          <p:cNvSpPr txBox="1"/>
          <p:nvPr>
            <p:ph type="title"/>
          </p:nvPr>
        </p:nvSpPr>
        <p:spPr>
          <a:xfrm>
            <a:off x="935857" y="67524"/>
            <a:ext cx="106584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10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4.2.1 Application connection optimization on weak network</a:t>
            </a:r>
            <a:endParaRPr/>
          </a:p>
        </p:txBody>
      </p:sp>
      <p:sp>
        <p:nvSpPr>
          <p:cNvPr id="619" name="Google Shape;619;ge69dfeabaf_0_397"/>
          <p:cNvSpPr txBox="1"/>
          <p:nvPr>
            <p:ph idx="1" type="body"/>
          </p:nvPr>
        </p:nvSpPr>
        <p:spPr>
          <a:xfrm>
            <a:off x="838201" y="1268760"/>
            <a:ext cx="10658400" cy="129600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Bike sharing covers most urban areas. How do we guarantee network access in places with poor network receptions (such as basement)?</a:t>
            </a:r>
            <a:endParaRPr/>
          </a:p>
        </p:txBody>
      </p:sp>
      <p:sp>
        <p:nvSpPr>
          <p:cNvPr id="620" name="Google Shape;620;ge69dfeabaf_0_397"/>
          <p:cNvSpPr txBox="1"/>
          <p:nvPr/>
        </p:nvSpPr>
        <p:spPr>
          <a:xfrm>
            <a:off x="852489" y="2456930"/>
            <a:ext cx="4536600" cy="1296000"/>
          </a:xfrm>
          <a:prstGeom prst="rect">
            <a:avLst/>
          </a:prstGeom>
          <a:noFill/>
          <a:ln>
            <a:noFill/>
          </a:ln>
        </p:spPr>
        <p:txBody>
          <a:bodyPr anchorCtr="0" anchor="t" bIns="45700" lIns="91425" spcFirstLastPara="1" rIns="91425" wrap="square" tIns="45700">
            <a:noAutofit/>
          </a:bodyPr>
          <a:lstStyle/>
          <a:p>
            <a:pPr indent="-355591" lvl="1" marL="836062"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Dynamic combination of ports 80/8080/14000/443: detects port availability</a:t>
            </a:r>
            <a:endParaRPr b="0" i="0" sz="1800" u="none" cap="none" strike="noStrike">
              <a:solidFill>
                <a:schemeClr val="dk1"/>
              </a:solidFill>
              <a:latin typeface="Arial"/>
              <a:ea typeface="Arial"/>
              <a:cs typeface="Arial"/>
              <a:sym typeface="Arial"/>
            </a:endParaRPr>
          </a:p>
          <a:p>
            <a:pPr indent="-355591" lvl="1" marL="836062"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Use of HTTP/TCP protocols together: detects availability and uses the more efficient TCP protocol preferably</a:t>
            </a:r>
            <a:endParaRPr b="0" i="0" sz="1800" u="none" cap="none" strike="noStrike">
              <a:solidFill>
                <a:schemeClr val="dk1"/>
              </a:solidFill>
              <a:latin typeface="Arial"/>
              <a:ea typeface="Arial"/>
              <a:cs typeface="Arial"/>
              <a:sym typeface="Arial"/>
            </a:endParaRPr>
          </a:p>
          <a:p>
            <a:pPr indent="-355591" lvl="1" marL="836062"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 TCP protocol stack optimization: covers thin-streaming, Westwood, and dynamic MSS adjustment </a:t>
            </a:r>
            <a:endParaRPr/>
          </a:p>
        </p:txBody>
      </p:sp>
      <p:sp>
        <p:nvSpPr>
          <p:cNvPr id="621" name="Google Shape;621;ge69dfeabaf_0_397"/>
          <p:cNvSpPr/>
          <p:nvPr/>
        </p:nvSpPr>
        <p:spPr>
          <a:xfrm>
            <a:off x="6265057" y="2781837"/>
            <a:ext cx="60960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br>
              <a:rPr lang="en-US"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622" name="Google Shape;622;ge69dfeabaf_0_397"/>
          <p:cNvSpPr txBox="1"/>
          <p:nvPr/>
        </p:nvSpPr>
        <p:spPr>
          <a:xfrm>
            <a:off x="6122810" y="2276872"/>
            <a:ext cx="4536600" cy="1296000"/>
          </a:xfrm>
          <a:prstGeom prst="rect">
            <a:avLst/>
          </a:prstGeom>
          <a:noFill/>
          <a:ln>
            <a:noFill/>
          </a:ln>
        </p:spPr>
        <p:txBody>
          <a:bodyPr anchorCtr="0" anchor="t" bIns="45700" lIns="91425" spcFirstLastPara="1" rIns="91425" wrap="square" tIns="45700">
            <a:noAutofit/>
          </a:bodyPr>
          <a:lstStyle/>
          <a:p>
            <a:pPr indent="-355591" lvl="1" marL="836062"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Direct IP connection: avoids DNS hijacking and DNS loss</a:t>
            </a:r>
            <a:endParaRPr/>
          </a:p>
          <a:p>
            <a:pPr indent="-355591" lvl="1" marL="836062"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Linkage multiplexing: uses the TCP multiplexing technology to reduce consumption and improve concurrency</a:t>
            </a:r>
            <a:endParaRPr/>
          </a:p>
          <a:p>
            <a:pPr indent="-355591" lvl="1" marL="836062"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Optimal access: combines nearby IP access and dynamic speed test to select the optimal IP</a:t>
            </a:r>
            <a:endParaRPr/>
          </a:p>
          <a:p>
            <a:pPr indent="-355591" lvl="1" marL="836062" marR="0" rtl="0" algn="l">
              <a:lnSpc>
                <a:spcPct val="100000"/>
              </a:lnSpc>
              <a:spcBef>
                <a:spcPts val="50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Traffic compression: uses traffic optimization schemes such as GZIP compression and merge of repeated data on the backend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e69dfeabaf_0_402"/>
          <p:cNvSpPr txBox="1"/>
          <p:nvPr>
            <p:ph type="title"/>
          </p:nvPr>
        </p:nvSpPr>
        <p:spPr>
          <a:xfrm>
            <a:off x="838200" y="32048"/>
            <a:ext cx="108744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4.2.2 Communication guarantee for cloud-controlled bikes</a:t>
            </a:r>
            <a:endParaRPr/>
          </a:p>
        </p:txBody>
      </p:sp>
      <p:graphicFrame>
        <p:nvGraphicFramePr>
          <p:cNvPr id="628" name="Google Shape;628;ge69dfeabaf_0_402"/>
          <p:cNvGraphicFramePr/>
          <p:nvPr/>
        </p:nvGraphicFramePr>
        <p:xfrm>
          <a:off x="838200" y="1136946"/>
          <a:ext cx="3000000" cy="3000000"/>
        </p:xfrm>
        <a:graphic>
          <a:graphicData uri="http://schemas.openxmlformats.org/drawingml/2006/table">
            <a:tbl>
              <a:tblPr bandRow="1" firstRow="1">
                <a:noFill/>
                <a:tableStyleId>{5877B993-BF44-447E-9143-182BD60B6EE2}</a:tableStyleId>
              </a:tblPr>
              <a:tblGrid>
                <a:gridCol w="2809525"/>
                <a:gridCol w="7632850"/>
              </a:tblGrid>
              <a:tr h="370850">
                <a:tc>
                  <a:txBody>
                    <a:bodyPr/>
                    <a:lstStyle/>
                    <a:p>
                      <a:pPr indent="0" lvl="0" marL="0" marR="0" rtl="0" algn="l">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Communication Method</a:t>
                      </a:r>
                      <a:endParaRPr/>
                    </a:p>
                  </a:txBody>
                  <a:tcPr marT="45725" marB="45725" marR="91450" marL="91450"/>
                </a:tc>
                <a:tc>
                  <a:txBody>
                    <a:bodyPr/>
                    <a:lstStyle/>
                    <a:p>
                      <a:pPr indent="0" lvl="0" marL="0" marR="0" rtl="0" algn="l">
                        <a:lnSpc>
                          <a:spcPct val="100000"/>
                        </a:lnSpc>
                        <a:spcBef>
                          <a:spcPts val="0"/>
                        </a:spcBef>
                        <a:spcAft>
                          <a:spcPts val="0"/>
                        </a:spcAft>
                        <a:buNone/>
                      </a:pPr>
                      <a:r>
                        <a:rPr b="1" i="0" lang="en-US" sz="1800" cap="none" strike="noStrike">
                          <a:solidFill>
                            <a:srgbClr val="FFFFFF"/>
                          </a:solidFill>
                          <a:latin typeface="Times New Roman"/>
                          <a:ea typeface="Times New Roman"/>
                          <a:cs typeface="Times New Roman"/>
                          <a:sym typeface="Times New Roman"/>
                        </a:rPr>
                        <a:t>Description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Unlocking with GMS SMS</a:t>
                      </a:r>
                      <a:endParaRPr/>
                    </a:p>
                  </a:txBody>
                  <a:tcPr marT="45725" marB="45725" marR="91450" marL="91450"/>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The smart lock has a built-in SIM card and uses 2G network for unlocking with SMS. The unlocking takes about 10 seconds, which is stable. This method requires persistent connection to the network and thus has high power consumption and short standby time.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Unlocking with GPRS traffic</a:t>
                      </a:r>
                      <a:endParaRPr/>
                    </a:p>
                  </a:txBody>
                  <a:tcPr marT="45725" marB="45725" marR="91450" marL="91450"/>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The smart lock has a built-in SIM card and uses GPRS traffic for unlocking. The unlocking takes about 3 seconds. However, GPRS has network dead zones, where the smart lock cannot be used. A 4G module can be added to solve this problem, but the cost is high.</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Unlocking with Bluetooth</a:t>
                      </a:r>
                      <a:endParaRPr/>
                    </a:p>
                  </a:txBody>
                  <a:tcPr marT="45725" marB="45725" marR="91450" marL="91450"/>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After passing the authentication at the business layer, an encrypted instruction package is downloaded to the phone and then sent to the Bluetooth module for unlocking. However, phone vendors have poor Bluetooth compatibility, which leads to a low unlocking success rate. Therefore, this method can be used as an auxiliary for unlocking with traffic.</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Unlocking with NB-IoT/eMTC</a:t>
                      </a:r>
                      <a:endParaRPr/>
                    </a:p>
                  </a:txBody>
                  <a:tcPr marT="45725" marB="45725" marR="91450" marL="91450"/>
                </a:tc>
                <a:tc>
                  <a:txBody>
                    <a:bodyPr/>
                    <a:lstStyle/>
                    <a:p>
                      <a:pPr indent="0" lvl="0" marL="0" marR="0" rtl="0" algn="l">
                        <a:lnSpc>
                          <a:spcPct val="100000"/>
                        </a:lnSpc>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It has low power consumption and wide coverage. NB-IoT is less sensitive to latency, has a very high requirement for low costs, and uses very little data traffic, while eMTC has a better support for mission-critical services that require high reliability and is therefore more suitable for latency-sensitive scenarios. The use of NB-IoT is more conducive to information interaction, and more data can be obtained in the cloud.</a:t>
                      </a:r>
                      <a:endParaRPr sz="1600"/>
                    </a:p>
                  </a:txBody>
                  <a:tcPr marT="45725" marB="45725" marR="91450" marL="91450"/>
                </a:tc>
              </a:tr>
            </a:tbl>
          </a:graphicData>
        </a:graphic>
      </p:graphicFrame>
      <p:sp>
        <p:nvSpPr>
          <p:cNvPr id="629" name="Google Shape;629;ge69dfeabaf_0_402"/>
          <p:cNvSpPr txBox="1"/>
          <p:nvPr/>
        </p:nvSpPr>
        <p:spPr>
          <a:xfrm>
            <a:off x="806129" y="5739393"/>
            <a:ext cx="10485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The current mainstream method is to use multiple communication methods together to complement each other and install a multi-mode chip of NB-IoT+eMTC+2G on the smart lock. It not only improves the unlocking experience but also solves the bike management problem on the backend to implement data-driven operations.</a:t>
            </a:r>
            <a:endParaRPr sz="16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e69dfeabaf_0_232"/>
          <p:cNvSpPr/>
          <p:nvPr/>
        </p:nvSpPr>
        <p:spPr>
          <a:xfrm>
            <a:off x="3810223" y="2057400"/>
            <a:ext cx="79278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2000" u="none" cap="none" strike="noStrike">
                <a:solidFill>
                  <a:srgbClr val="1CADE4"/>
                </a:solidFill>
                <a:latin typeface="Times New Roman"/>
                <a:ea typeface="Times New Roman"/>
                <a:cs typeface="Times New Roman"/>
                <a:sym typeface="Times New Roman"/>
              </a:rPr>
              <a:t>Section 1. Case Background</a:t>
            </a:r>
            <a:endParaRPr/>
          </a:p>
        </p:txBody>
      </p:sp>
      <p:sp>
        <p:nvSpPr>
          <p:cNvPr id="128" name="Google Shape;128;ge69dfeabaf_0_232"/>
          <p:cNvSpPr/>
          <p:nvPr/>
        </p:nvSpPr>
        <p:spPr>
          <a:xfrm>
            <a:off x="3745135" y="2057400"/>
            <a:ext cx="981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129" name="Google Shape;129;ge69dfeabaf_0_232"/>
          <p:cNvSpPr/>
          <p:nvPr/>
        </p:nvSpPr>
        <p:spPr>
          <a:xfrm>
            <a:off x="3810223" y="2779073"/>
            <a:ext cx="79278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2. Stage 1: Improve Service Stability</a:t>
            </a:r>
            <a:endParaRPr/>
          </a:p>
        </p:txBody>
      </p:sp>
      <p:sp>
        <p:nvSpPr>
          <p:cNvPr id="130" name="Google Shape;130;ge69dfeabaf_0_232"/>
          <p:cNvSpPr/>
          <p:nvPr/>
        </p:nvSpPr>
        <p:spPr>
          <a:xfrm>
            <a:off x="3745135" y="2779073"/>
            <a:ext cx="981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131" name="Google Shape;131;ge69dfeabaf_0_232"/>
          <p:cNvSpPr txBox="1"/>
          <p:nvPr/>
        </p:nvSpPr>
        <p:spPr>
          <a:xfrm>
            <a:off x="2116010" y="2057400"/>
            <a:ext cx="1435200" cy="275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b="0" i="0" sz="6600" u="none" cap="none" strike="noStrike">
              <a:solidFill>
                <a:schemeClr val="accent1"/>
              </a:solidFill>
              <a:latin typeface="Arial"/>
              <a:ea typeface="Arial"/>
              <a:cs typeface="Arial"/>
              <a:sym typeface="Arial"/>
            </a:endParaRPr>
          </a:p>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132" name="Google Shape;132;ge69dfeabaf_0_232"/>
          <p:cNvSpPr txBox="1"/>
          <p:nvPr/>
        </p:nvSpPr>
        <p:spPr>
          <a:xfrm>
            <a:off x="47328" y="3098160"/>
            <a:ext cx="3697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133" name="Google Shape;133;ge69dfeabaf_0_232"/>
          <p:cNvSpPr/>
          <p:nvPr/>
        </p:nvSpPr>
        <p:spPr>
          <a:xfrm>
            <a:off x="3810223" y="3500746"/>
            <a:ext cx="79278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3. Stage 2: Provide Service in Multiple Regions</a:t>
            </a:r>
            <a:endParaRPr/>
          </a:p>
        </p:txBody>
      </p:sp>
      <p:sp>
        <p:nvSpPr>
          <p:cNvPr id="134" name="Google Shape;134;ge69dfeabaf_0_232"/>
          <p:cNvSpPr/>
          <p:nvPr/>
        </p:nvSpPr>
        <p:spPr>
          <a:xfrm>
            <a:off x="3745135" y="3500746"/>
            <a:ext cx="981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
        <p:nvSpPr>
          <p:cNvPr id="135" name="Google Shape;135;ge69dfeabaf_0_232"/>
          <p:cNvSpPr/>
          <p:nvPr/>
        </p:nvSpPr>
        <p:spPr>
          <a:xfrm>
            <a:off x="3810223" y="4222419"/>
            <a:ext cx="79278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1950" u="none" cap="none" strike="noStrike">
                <a:solidFill>
                  <a:srgbClr val="1CADE4"/>
                </a:solidFill>
                <a:latin typeface="Times New Roman"/>
                <a:ea typeface="Times New Roman"/>
                <a:cs typeface="Times New Roman"/>
                <a:sym typeface="Times New Roman"/>
              </a:rPr>
              <a:t>Section 4. Stage 3: Optimize Architecture Based on Business Process</a:t>
            </a:r>
            <a:endParaRPr/>
          </a:p>
        </p:txBody>
      </p:sp>
      <p:sp>
        <p:nvSpPr>
          <p:cNvPr id="136" name="Google Shape;136;ge69dfeabaf_0_232"/>
          <p:cNvSpPr/>
          <p:nvPr/>
        </p:nvSpPr>
        <p:spPr>
          <a:xfrm>
            <a:off x="3745135" y="4222419"/>
            <a:ext cx="981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1482AB"/>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ge69dfeabaf_0_452"/>
          <p:cNvSpPr txBox="1"/>
          <p:nvPr>
            <p:ph idx="1" type="body"/>
          </p:nvPr>
        </p:nvSpPr>
        <p:spPr>
          <a:xfrm>
            <a:off x="1415466" y="2576034"/>
            <a:ext cx="9360900" cy="974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800"/>
              <a:buNone/>
            </a:pPr>
            <a:r>
              <a:rPr lang="en-US" sz="6600">
                <a:latin typeface="Roboto"/>
                <a:ea typeface="Roboto"/>
                <a:cs typeface="Roboto"/>
                <a:sym typeface="Roboto"/>
              </a:rPr>
              <a:t>Thank you!</a:t>
            </a:r>
            <a:endParaRPr sz="6600">
              <a:latin typeface="Roboto"/>
              <a:ea typeface="Roboto"/>
              <a:cs typeface="Roboto"/>
              <a:sym typeface="Roboto"/>
            </a:endParaRPr>
          </a:p>
        </p:txBody>
      </p:sp>
      <p:sp>
        <p:nvSpPr>
          <p:cNvPr id="635" name="Google Shape;635;ge69dfeabaf_0_452"/>
          <p:cNvSpPr txBox="1"/>
          <p:nvPr>
            <p:ph idx="11" type="ftr"/>
          </p:nvPr>
        </p:nvSpPr>
        <p:spPr>
          <a:xfrm>
            <a:off x="3719773" y="6491255"/>
            <a:ext cx="4752600" cy="366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1000">
                <a:solidFill>
                  <a:schemeClr val="lt1"/>
                </a:solidFill>
                <a:latin typeface="Arial"/>
                <a:ea typeface="Arial"/>
                <a:cs typeface="Arial"/>
                <a:sym typeface="Arial"/>
              </a:rPr>
              <a:t>Copyright 2021 Tencent, Inc. or its affiliates. All rights reserved.</a:t>
            </a:r>
            <a:endParaRPr sz="10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e69dfeabaf_0_277"/>
          <p:cNvSpPr txBox="1"/>
          <p:nvPr/>
        </p:nvSpPr>
        <p:spPr>
          <a:xfrm>
            <a:off x="2306638" y="2057400"/>
            <a:ext cx="1435200" cy="275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142" name="Google Shape;142;ge69dfeabaf_0_277"/>
          <p:cNvSpPr txBox="1"/>
          <p:nvPr/>
        </p:nvSpPr>
        <p:spPr>
          <a:xfrm>
            <a:off x="488559" y="3109782"/>
            <a:ext cx="3697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cxnSp>
        <p:nvCxnSpPr>
          <p:cNvPr id="143" name="Google Shape;143;ge69dfeabaf_0_277"/>
          <p:cNvCxnSpPr/>
          <p:nvPr/>
        </p:nvCxnSpPr>
        <p:spPr>
          <a:xfrm>
            <a:off x="4827589" y="2904232"/>
            <a:ext cx="60105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144" name="Google Shape;144;ge69dfeabaf_0_277"/>
          <p:cNvSpPr/>
          <p:nvPr/>
        </p:nvSpPr>
        <p:spPr>
          <a:xfrm>
            <a:off x="4827589" y="2904232"/>
            <a:ext cx="582377"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u="none" cap="none" strike="noStrike">
                <a:solidFill>
                  <a:srgbClr val="FFFFFF"/>
                </a:solidFill>
                <a:latin typeface="Times New Roman"/>
                <a:ea typeface="Times New Roman"/>
                <a:cs typeface="Times New Roman"/>
                <a:sym typeface="Times New Roman"/>
              </a:rPr>
              <a:t>Section 1. Evolution of Cloud Computing</a:t>
            </a:r>
            <a:endParaRPr b="1" i="0" sz="2000" u="none" cap="none" strike="noStrike">
              <a:solidFill>
                <a:srgbClr val="FFFFFF"/>
              </a:solidFill>
              <a:latin typeface="Arial"/>
              <a:ea typeface="Arial"/>
              <a:cs typeface="Arial"/>
              <a:sym typeface="Arial"/>
            </a:endParaRPr>
          </a:p>
        </p:txBody>
      </p:sp>
      <p:sp>
        <p:nvSpPr>
          <p:cNvPr id="145" name="Google Shape;145;ge69dfeabaf_0_277"/>
          <p:cNvSpPr/>
          <p:nvPr/>
        </p:nvSpPr>
        <p:spPr>
          <a:xfrm>
            <a:off x="5248277" y="2934395"/>
            <a:ext cx="4715138"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1.1 Course introduction</a:t>
            </a:r>
            <a:endParaRPr b="0" i="0" sz="2000" u="none" cap="none" strike="noStrike">
              <a:solidFill>
                <a:srgbClr val="01ACF1"/>
              </a:solidFill>
              <a:latin typeface="Arial"/>
              <a:ea typeface="Arial"/>
              <a:cs typeface="Arial"/>
              <a:sym typeface="Arial"/>
            </a:endParaRPr>
          </a:p>
        </p:txBody>
      </p:sp>
      <p:cxnSp>
        <p:nvCxnSpPr>
          <p:cNvPr id="146" name="Google Shape;146;ge69dfeabaf_0_277"/>
          <p:cNvCxnSpPr/>
          <p:nvPr/>
        </p:nvCxnSpPr>
        <p:spPr>
          <a:xfrm>
            <a:off x="5186364" y="3678932"/>
            <a:ext cx="48102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47" name="Google Shape;147;ge69dfeabaf_0_277"/>
          <p:cNvSpPr/>
          <p:nvPr/>
        </p:nvSpPr>
        <p:spPr>
          <a:xfrm>
            <a:off x="5248276" y="3717032"/>
            <a:ext cx="5251495"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1.2 Basic components of a bike sharing system</a:t>
            </a:r>
            <a:endParaRPr b="0" i="0" sz="2000" u="none" cap="none" strike="noStrike">
              <a:solidFill>
                <a:srgbClr val="01ACF1"/>
              </a:solidFill>
              <a:latin typeface="Arial"/>
              <a:ea typeface="Arial"/>
              <a:cs typeface="Arial"/>
              <a:sym typeface="Arial"/>
            </a:endParaRPr>
          </a:p>
        </p:txBody>
      </p:sp>
      <p:cxnSp>
        <p:nvCxnSpPr>
          <p:cNvPr id="148" name="Google Shape;148;ge69dfeabaf_0_277"/>
          <p:cNvCxnSpPr/>
          <p:nvPr/>
        </p:nvCxnSpPr>
        <p:spPr>
          <a:xfrm>
            <a:off x="5186364" y="4459982"/>
            <a:ext cx="48102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49" name="Google Shape;149;ge69dfeabaf_0_277"/>
          <p:cNvSpPr/>
          <p:nvPr/>
        </p:nvSpPr>
        <p:spPr>
          <a:xfrm>
            <a:off x="4892677" y="2191445"/>
            <a:ext cx="68199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Clr>
                <a:srgbClr val="1CADE4"/>
              </a:buClr>
              <a:buSzPts val="2340"/>
              <a:buFont typeface="Times New Roman"/>
              <a:buNone/>
            </a:pPr>
            <a:r>
              <a:rPr b="1" i="0" lang="en-US" sz="2340" u="none" cap="none" strike="noStrike">
                <a:solidFill>
                  <a:srgbClr val="1CADE4"/>
                </a:solidFill>
                <a:latin typeface="Times New Roman"/>
                <a:ea typeface="Times New Roman"/>
                <a:cs typeface="Times New Roman"/>
                <a:sym typeface="Times New Roman"/>
              </a:rPr>
              <a:t>Section 1. Case Background</a:t>
            </a:r>
            <a:endParaRPr/>
          </a:p>
        </p:txBody>
      </p:sp>
      <p:sp>
        <p:nvSpPr>
          <p:cNvPr id="150" name="Google Shape;150;ge69dfeabaf_0_277"/>
          <p:cNvSpPr/>
          <p:nvPr/>
        </p:nvSpPr>
        <p:spPr>
          <a:xfrm>
            <a:off x="4827589" y="2191445"/>
            <a:ext cx="1005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e69dfeabaf_0_28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Course introduction</a:t>
            </a:r>
            <a:endParaRPr/>
          </a:p>
        </p:txBody>
      </p:sp>
      <p:sp>
        <p:nvSpPr>
          <p:cNvPr id="156" name="Google Shape;156;ge69dfeabaf_0_282"/>
          <p:cNvSpPr txBox="1"/>
          <p:nvPr>
            <p:ph idx="1" type="body"/>
          </p:nvPr>
        </p:nvSpPr>
        <p:spPr>
          <a:xfrm>
            <a:off x="838201" y="1268760"/>
            <a:ext cx="10730400" cy="504060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The rapid expansion of a bike-sharing company "X-bike" after its launch brought serious challenges to the system architecture. The following will describe the problems encountered by X-bike in the three stages of IT architecture optimization, and trainees will be divided into groups of four to discuss and propose corresponding solutions.</a:t>
            </a:r>
            <a:endParaRPr/>
          </a:p>
          <a:p>
            <a:pPr indent="-328071" lvl="0" marL="480471" rtl="0" algn="l">
              <a:lnSpc>
                <a:spcPct val="100000"/>
              </a:lnSpc>
              <a:spcBef>
                <a:spcPts val="0"/>
              </a:spcBef>
              <a:spcAft>
                <a:spcPts val="0"/>
              </a:spcAft>
              <a:buSzPts val="2400"/>
              <a:buNone/>
            </a:pPr>
            <a:r>
              <a:t/>
            </a:r>
            <a:endParaRPr/>
          </a:p>
        </p:txBody>
      </p:sp>
      <p:grpSp>
        <p:nvGrpSpPr>
          <p:cNvPr id="157" name="Google Shape;157;ge69dfeabaf_0_282"/>
          <p:cNvGrpSpPr/>
          <p:nvPr/>
        </p:nvGrpSpPr>
        <p:grpSpPr>
          <a:xfrm>
            <a:off x="838201" y="3212976"/>
            <a:ext cx="10730284" cy="2520300"/>
            <a:chOff x="0" y="0"/>
            <a:chExt cx="10730284" cy="2520300"/>
          </a:xfrm>
        </p:grpSpPr>
        <p:sp>
          <p:nvSpPr>
            <p:cNvPr id="158" name="Google Shape;158;ge69dfeabaf_0_282"/>
            <p:cNvSpPr/>
            <p:nvPr/>
          </p:nvSpPr>
          <p:spPr>
            <a:xfrm>
              <a:off x="804780" y="0"/>
              <a:ext cx="9120900" cy="2520300"/>
            </a:xfrm>
            <a:prstGeom prst="rightArrow">
              <a:avLst>
                <a:gd fmla="val 50000" name="adj1"/>
                <a:gd fmla="val 50000" name="adj2"/>
              </a:avLst>
            </a:prstGeom>
            <a:solidFill>
              <a:srgbClr val="CBD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e69dfeabaf_0_282"/>
            <p:cNvSpPr/>
            <p:nvPr/>
          </p:nvSpPr>
          <p:spPr>
            <a:xfrm>
              <a:off x="0" y="756084"/>
              <a:ext cx="3219000" cy="1008000"/>
            </a:xfrm>
            <a:prstGeom prst="roundRect">
              <a:avLst>
                <a:gd fmla="val 16667" name="adj"/>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e69dfeabaf_0_282"/>
            <p:cNvSpPr txBox="1"/>
            <p:nvPr/>
          </p:nvSpPr>
          <p:spPr>
            <a:xfrm>
              <a:off x="49212" y="805296"/>
              <a:ext cx="3120600" cy="90960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1900"/>
                <a:buFont typeface="Times New Roman"/>
                <a:buNone/>
              </a:pPr>
              <a:r>
                <a:rPr b="0" i="0" lang="en-US" sz="1900" u="none" cap="none" strike="noStrike">
                  <a:solidFill>
                    <a:srgbClr val="FFFFFF"/>
                  </a:solidFill>
                  <a:latin typeface="Times New Roman"/>
                  <a:ea typeface="Times New Roman"/>
                  <a:cs typeface="Times New Roman"/>
                  <a:sym typeface="Times New Roman"/>
                </a:rPr>
                <a:t>Improve service stability</a:t>
              </a:r>
              <a:endParaRPr/>
            </a:p>
          </p:txBody>
        </p:sp>
        <p:sp>
          <p:nvSpPr>
            <p:cNvPr id="161" name="Google Shape;161;ge69dfeabaf_0_282"/>
            <p:cNvSpPr/>
            <p:nvPr/>
          </p:nvSpPr>
          <p:spPr>
            <a:xfrm>
              <a:off x="3755642" y="756084"/>
              <a:ext cx="3219000" cy="1008000"/>
            </a:xfrm>
            <a:prstGeom prst="roundRect">
              <a:avLst>
                <a:gd fmla="val 16667" name="adj"/>
              </a:avLst>
            </a:prstGeom>
            <a:solidFill>
              <a:srgbClr val="24CE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e69dfeabaf_0_282"/>
            <p:cNvSpPr txBox="1"/>
            <p:nvPr/>
          </p:nvSpPr>
          <p:spPr>
            <a:xfrm>
              <a:off x="3804854" y="805296"/>
              <a:ext cx="3120600" cy="90960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1900"/>
                <a:buFont typeface="Times New Roman"/>
                <a:buNone/>
              </a:pPr>
              <a:r>
                <a:rPr b="0" i="0" lang="en-US" sz="1900" u="none" cap="none" strike="noStrike">
                  <a:solidFill>
                    <a:srgbClr val="FFFFFF"/>
                  </a:solidFill>
                  <a:latin typeface="Times New Roman"/>
                  <a:ea typeface="Times New Roman"/>
                  <a:cs typeface="Times New Roman"/>
                  <a:sym typeface="Times New Roman"/>
                </a:rPr>
                <a:t>Provide the service in multiple regions to attract more users</a:t>
              </a:r>
              <a:endParaRPr/>
            </a:p>
          </p:txBody>
        </p:sp>
        <p:sp>
          <p:nvSpPr>
            <p:cNvPr id="163" name="Google Shape;163;ge69dfeabaf_0_282"/>
            <p:cNvSpPr/>
            <p:nvPr/>
          </p:nvSpPr>
          <p:spPr>
            <a:xfrm>
              <a:off x="7511284" y="756084"/>
              <a:ext cx="3219000" cy="10080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e69dfeabaf_0_282"/>
            <p:cNvSpPr txBox="1"/>
            <p:nvPr/>
          </p:nvSpPr>
          <p:spPr>
            <a:xfrm>
              <a:off x="7560496" y="805296"/>
              <a:ext cx="3120600" cy="90960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1900"/>
                <a:buFont typeface="Times New Roman"/>
                <a:buNone/>
              </a:pPr>
              <a:r>
                <a:rPr b="0" i="0" lang="en-US" sz="1900" u="none" cap="none" strike="noStrike">
                  <a:solidFill>
                    <a:srgbClr val="FFFFFF"/>
                  </a:solidFill>
                  <a:latin typeface="Times New Roman"/>
                  <a:ea typeface="Times New Roman"/>
                  <a:cs typeface="Times New Roman"/>
                  <a:sym typeface="Times New Roman"/>
                </a:rPr>
                <a:t>Optimize the architecture based on the overall business process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e69dfeabaf_0_28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1.2 Basic components of a bike sharing system</a:t>
            </a:r>
            <a:endParaRPr/>
          </a:p>
        </p:txBody>
      </p:sp>
      <p:grpSp>
        <p:nvGrpSpPr>
          <p:cNvPr id="170" name="Google Shape;170;ge69dfeabaf_0_287"/>
          <p:cNvGrpSpPr/>
          <p:nvPr/>
        </p:nvGrpSpPr>
        <p:grpSpPr>
          <a:xfrm>
            <a:off x="1487488" y="1916832"/>
            <a:ext cx="8865988" cy="3784893"/>
            <a:chOff x="1919536" y="2308283"/>
            <a:chExt cx="8865988" cy="3784893"/>
          </a:xfrm>
        </p:grpSpPr>
        <p:sp>
          <p:nvSpPr>
            <p:cNvPr id="171" name="Google Shape;171;ge69dfeabaf_0_287"/>
            <p:cNvSpPr/>
            <p:nvPr/>
          </p:nvSpPr>
          <p:spPr>
            <a:xfrm>
              <a:off x="1919536" y="5013176"/>
              <a:ext cx="66246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FFFFF"/>
                  </a:solidFill>
                  <a:latin typeface="Times New Roman"/>
                  <a:ea typeface="Times New Roman"/>
                  <a:cs typeface="Times New Roman"/>
                  <a:sym typeface="Times New Roman"/>
                </a:rPr>
                <a:t>Bike sharing application</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ge69dfeabaf_0_287"/>
            <p:cNvSpPr/>
            <p:nvPr/>
          </p:nvSpPr>
          <p:spPr>
            <a:xfrm>
              <a:off x="2063552" y="5589240"/>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Bike management</a:t>
              </a:r>
              <a:endParaRPr>
                <a:solidFill>
                  <a:schemeClr val="dk1"/>
                </a:solidFill>
              </a:endParaRPr>
            </a:p>
          </p:txBody>
        </p:sp>
        <p:sp>
          <p:nvSpPr>
            <p:cNvPr id="173" name="Google Shape;173;ge69dfeabaf_0_287"/>
            <p:cNvSpPr/>
            <p:nvPr/>
          </p:nvSpPr>
          <p:spPr>
            <a:xfrm>
              <a:off x="7248128" y="5589239"/>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User management</a:t>
              </a:r>
              <a:endParaRPr>
                <a:solidFill>
                  <a:schemeClr val="dk1"/>
                </a:solidFill>
              </a:endParaRPr>
            </a:p>
          </p:txBody>
        </p:sp>
        <p:sp>
          <p:nvSpPr>
            <p:cNvPr id="174" name="Google Shape;174;ge69dfeabaf_0_287"/>
            <p:cNvSpPr/>
            <p:nvPr/>
          </p:nvSpPr>
          <p:spPr>
            <a:xfrm>
              <a:off x="3359696" y="5589240"/>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Remote unlocking</a:t>
              </a:r>
              <a:endParaRPr>
                <a:solidFill>
                  <a:schemeClr val="dk1"/>
                </a:solidFill>
              </a:endParaRPr>
            </a:p>
          </p:txBody>
        </p:sp>
        <p:sp>
          <p:nvSpPr>
            <p:cNvPr id="175" name="Google Shape;175;ge69dfeabaf_0_287"/>
            <p:cNvSpPr/>
            <p:nvPr/>
          </p:nvSpPr>
          <p:spPr>
            <a:xfrm>
              <a:off x="5960864" y="5589916"/>
              <a:ext cx="1152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Billing</a:t>
              </a:r>
              <a:endParaRPr>
                <a:solidFill>
                  <a:schemeClr val="dk1"/>
                </a:solidFill>
              </a:endParaRPr>
            </a:p>
          </p:txBody>
        </p:sp>
        <p:sp>
          <p:nvSpPr>
            <p:cNvPr id="176" name="Google Shape;176;ge69dfeabaf_0_287"/>
            <p:cNvSpPr/>
            <p:nvPr/>
          </p:nvSpPr>
          <p:spPr>
            <a:xfrm>
              <a:off x="1919536" y="3746953"/>
              <a:ext cx="66246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FFFFFF"/>
                  </a:solidFill>
                  <a:latin typeface="Times New Roman"/>
                  <a:ea typeface="Times New Roman"/>
                  <a:cs typeface="Times New Roman"/>
                  <a:sym typeface="Times New Roman"/>
                </a:rPr>
                <a:t>ISP network</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ge69dfeabaf_0_287"/>
            <p:cNvSpPr/>
            <p:nvPr/>
          </p:nvSpPr>
          <p:spPr>
            <a:xfrm>
              <a:off x="2067202" y="4437112"/>
              <a:ext cx="6333000" cy="3000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Wireless wide area network (WWAN)</a:t>
              </a:r>
              <a:endParaRPr>
                <a:solidFill>
                  <a:schemeClr val="dk1"/>
                </a:solidFill>
              </a:endParaRPr>
            </a:p>
          </p:txBody>
        </p:sp>
        <p:sp>
          <p:nvSpPr>
            <p:cNvPr id="178" name="Google Shape;178;ge69dfeabaf_0_287"/>
            <p:cNvSpPr/>
            <p:nvPr/>
          </p:nvSpPr>
          <p:spPr>
            <a:xfrm>
              <a:off x="1924178" y="2321754"/>
              <a:ext cx="15795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ge69dfeabaf_0_287"/>
            <p:cNvSpPr/>
            <p:nvPr/>
          </p:nvSpPr>
          <p:spPr>
            <a:xfrm>
              <a:off x="6960096" y="2321754"/>
              <a:ext cx="15843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 name="Google Shape;180;ge69dfeabaf_0_287"/>
            <p:cNvSpPr/>
            <p:nvPr/>
          </p:nvSpPr>
          <p:spPr>
            <a:xfrm>
              <a:off x="7104135" y="2979764"/>
              <a:ext cx="1296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Mobile phone</a:t>
              </a:r>
              <a:endParaRPr>
                <a:solidFill>
                  <a:schemeClr val="dk1"/>
                </a:solidFill>
              </a:endParaRPr>
            </a:p>
          </p:txBody>
        </p:sp>
        <p:sp>
          <p:nvSpPr>
            <p:cNvPr id="181" name="Google Shape;181;ge69dfeabaf_0_287"/>
            <p:cNvSpPr/>
            <p:nvPr/>
          </p:nvSpPr>
          <p:spPr>
            <a:xfrm>
              <a:off x="7176115" y="2477979"/>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User</a:t>
              </a:r>
              <a:endParaRPr>
                <a:solidFill>
                  <a:schemeClr val="dk1"/>
                </a:solidFill>
              </a:endParaRPr>
            </a:p>
          </p:txBody>
        </p:sp>
        <p:sp>
          <p:nvSpPr>
            <p:cNvPr id="182" name="Google Shape;182;ge69dfeabaf_0_287"/>
            <p:cNvSpPr/>
            <p:nvPr/>
          </p:nvSpPr>
          <p:spPr>
            <a:xfrm>
              <a:off x="2063552" y="2979830"/>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Smart lock</a:t>
              </a:r>
              <a:endParaRPr>
                <a:solidFill>
                  <a:schemeClr val="dk1"/>
                </a:solidFill>
              </a:endParaRPr>
            </a:p>
          </p:txBody>
        </p:sp>
        <p:sp>
          <p:nvSpPr>
            <p:cNvPr id="183" name="Google Shape;183;ge69dfeabaf_0_287"/>
            <p:cNvSpPr/>
            <p:nvPr/>
          </p:nvSpPr>
          <p:spPr>
            <a:xfrm>
              <a:off x="2063552" y="2438967"/>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Bike</a:t>
              </a:r>
              <a:endParaRPr>
                <a:solidFill>
                  <a:schemeClr val="dk1"/>
                </a:solidFill>
              </a:endParaRPr>
            </a:p>
          </p:txBody>
        </p:sp>
        <p:cxnSp>
          <p:nvCxnSpPr>
            <p:cNvPr id="184" name="Google Shape;184;ge69dfeabaf_0_287"/>
            <p:cNvCxnSpPr>
              <a:stCxn id="181" idx="2"/>
              <a:endCxn id="180" idx="0"/>
            </p:cNvCxnSpPr>
            <p:nvPr/>
          </p:nvCxnSpPr>
          <p:spPr>
            <a:xfrm>
              <a:off x="7752115" y="2797479"/>
              <a:ext cx="0" cy="182400"/>
            </a:xfrm>
            <a:prstGeom prst="straightConnector1">
              <a:avLst/>
            </a:prstGeom>
            <a:noFill/>
            <a:ln cap="flat" cmpd="sng" w="28575">
              <a:solidFill>
                <a:srgbClr val="C6CDD1"/>
              </a:solidFill>
              <a:prstDash val="solid"/>
              <a:round/>
              <a:headEnd len="med" w="med" type="triangle"/>
              <a:tailEnd len="med" w="med" type="triangle"/>
            </a:ln>
          </p:spPr>
        </p:cxnSp>
        <p:cxnSp>
          <p:nvCxnSpPr>
            <p:cNvPr id="185" name="Google Shape;185;ge69dfeabaf_0_287"/>
            <p:cNvCxnSpPr>
              <a:stCxn id="183" idx="2"/>
              <a:endCxn id="182" idx="0"/>
            </p:cNvCxnSpPr>
            <p:nvPr/>
          </p:nvCxnSpPr>
          <p:spPr>
            <a:xfrm>
              <a:off x="2639552" y="2758467"/>
              <a:ext cx="0" cy="221400"/>
            </a:xfrm>
            <a:prstGeom prst="straightConnector1">
              <a:avLst/>
            </a:prstGeom>
            <a:noFill/>
            <a:ln cap="flat" cmpd="sng" w="28575">
              <a:solidFill>
                <a:srgbClr val="C6CDD1"/>
              </a:solidFill>
              <a:prstDash val="solid"/>
              <a:round/>
              <a:headEnd len="med" w="med" type="triangle"/>
              <a:tailEnd len="med" w="med" type="triangle"/>
            </a:ln>
          </p:spPr>
        </p:cxnSp>
        <p:cxnSp>
          <p:nvCxnSpPr>
            <p:cNvPr id="186" name="Google Shape;186;ge69dfeabaf_0_287"/>
            <p:cNvCxnSpPr>
              <a:stCxn id="182" idx="2"/>
              <a:endCxn id="172" idx="0"/>
            </p:cNvCxnSpPr>
            <p:nvPr/>
          </p:nvCxnSpPr>
          <p:spPr>
            <a:xfrm>
              <a:off x="2639552" y="3299330"/>
              <a:ext cx="0" cy="2289900"/>
            </a:xfrm>
            <a:prstGeom prst="straightConnector1">
              <a:avLst/>
            </a:prstGeom>
            <a:noFill/>
            <a:ln cap="flat" cmpd="sng" w="28575">
              <a:solidFill>
                <a:srgbClr val="C6CDD1"/>
              </a:solidFill>
              <a:prstDash val="solid"/>
              <a:round/>
              <a:headEnd len="med" w="med" type="triangle"/>
              <a:tailEnd len="med" w="med" type="triangle"/>
            </a:ln>
          </p:spPr>
        </p:cxnSp>
        <p:sp>
          <p:nvSpPr>
            <p:cNvPr id="187" name="Google Shape;187;ge69dfeabaf_0_287"/>
            <p:cNvSpPr/>
            <p:nvPr/>
          </p:nvSpPr>
          <p:spPr>
            <a:xfrm>
              <a:off x="2067198" y="3912501"/>
              <a:ext cx="2669400" cy="3384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Connection management platform</a:t>
              </a:r>
              <a:endParaRPr>
                <a:solidFill>
                  <a:schemeClr val="dk1"/>
                </a:solidFill>
              </a:endParaRPr>
            </a:p>
          </p:txBody>
        </p:sp>
        <p:cxnSp>
          <p:nvCxnSpPr>
            <p:cNvPr id="188" name="Google Shape;188;ge69dfeabaf_0_287"/>
            <p:cNvCxnSpPr>
              <a:stCxn id="180" idx="2"/>
              <a:endCxn id="173" idx="0"/>
            </p:cNvCxnSpPr>
            <p:nvPr/>
          </p:nvCxnSpPr>
          <p:spPr>
            <a:xfrm>
              <a:off x="7752135" y="3299264"/>
              <a:ext cx="72000" cy="2289900"/>
            </a:xfrm>
            <a:prstGeom prst="straightConnector1">
              <a:avLst/>
            </a:prstGeom>
            <a:noFill/>
            <a:ln cap="flat" cmpd="sng" w="28575">
              <a:solidFill>
                <a:srgbClr val="C6CDD1"/>
              </a:solidFill>
              <a:prstDash val="solid"/>
              <a:round/>
              <a:headEnd len="med" w="med" type="triangle"/>
              <a:tailEnd len="med" w="med" type="triangle"/>
            </a:ln>
          </p:spPr>
        </p:cxnSp>
        <p:cxnSp>
          <p:nvCxnSpPr>
            <p:cNvPr id="189" name="Google Shape;189;ge69dfeabaf_0_287"/>
            <p:cNvCxnSpPr>
              <a:stCxn id="180" idx="1"/>
              <a:endCxn id="183" idx="3"/>
            </p:cNvCxnSpPr>
            <p:nvPr/>
          </p:nvCxnSpPr>
          <p:spPr>
            <a:xfrm rot="10800000">
              <a:off x="3215535" y="2598614"/>
              <a:ext cx="3888600" cy="540900"/>
            </a:xfrm>
            <a:prstGeom prst="straightConnector1">
              <a:avLst/>
            </a:prstGeom>
            <a:noFill/>
            <a:ln cap="flat" cmpd="sng" w="9525">
              <a:solidFill>
                <a:srgbClr val="C6CDD0"/>
              </a:solidFill>
              <a:prstDash val="dash"/>
              <a:round/>
              <a:headEnd len="sm" w="sm" type="none"/>
              <a:tailEnd len="med" w="med" type="triangle"/>
            </a:ln>
          </p:spPr>
        </p:cxnSp>
        <p:sp>
          <p:nvSpPr>
            <p:cNvPr id="190" name="Google Shape;190;ge69dfeabaf_0_287"/>
            <p:cNvSpPr txBox="1"/>
            <p:nvPr/>
          </p:nvSpPr>
          <p:spPr>
            <a:xfrm>
              <a:off x="3549703" y="2308283"/>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1. Scan QR code</a:t>
              </a:r>
              <a:endParaRPr/>
            </a:p>
          </p:txBody>
        </p:sp>
        <p:cxnSp>
          <p:nvCxnSpPr>
            <p:cNvPr id="191" name="Google Shape;191;ge69dfeabaf_0_287"/>
            <p:cNvCxnSpPr>
              <a:stCxn id="180" idx="1"/>
              <a:endCxn id="182" idx="3"/>
            </p:cNvCxnSpPr>
            <p:nvPr/>
          </p:nvCxnSpPr>
          <p:spPr>
            <a:xfrm rot="10800000">
              <a:off x="3215535" y="3139514"/>
              <a:ext cx="3888600" cy="0"/>
            </a:xfrm>
            <a:prstGeom prst="straightConnector1">
              <a:avLst/>
            </a:prstGeom>
            <a:noFill/>
            <a:ln cap="flat" cmpd="sng" w="9525">
              <a:solidFill>
                <a:srgbClr val="C6CDD0"/>
              </a:solidFill>
              <a:prstDash val="dash"/>
              <a:round/>
              <a:headEnd len="sm" w="sm" type="none"/>
              <a:tailEnd len="med" w="med" type="triangle"/>
            </a:ln>
          </p:spPr>
        </p:cxnSp>
        <p:cxnSp>
          <p:nvCxnSpPr>
            <p:cNvPr id="192" name="Google Shape;192;ge69dfeabaf_0_287"/>
            <p:cNvCxnSpPr>
              <a:stCxn id="181" idx="1"/>
              <a:endCxn id="182" idx="3"/>
            </p:cNvCxnSpPr>
            <p:nvPr/>
          </p:nvCxnSpPr>
          <p:spPr>
            <a:xfrm flipH="1">
              <a:off x="3215515" y="2637729"/>
              <a:ext cx="3960600" cy="501900"/>
            </a:xfrm>
            <a:prstGeom prst="straightConnector1">
              <a:avLst/>
            </a:prstGeom>
            <a:noFill/>
            <a:ln cap="flat" cmpd="sng" w="9525">
              <a:solidFill>
                <a:srgbClr val="C6CDD0"/>
              </a:solidFill>
              <a:prstDash val="dash"/>
              <a:round/>
              <a:headEnd len="sm" w="sm" type="none"/>
              <a:tailEnd len="med" w="med" type="triangle"/>
            </a:ln>
          </p:spPr>
        </p:cxnSp>
        <p:sp>
          <p:nvSpPr>
            <p:cNvPr id="193" name="Google Shape;193;ge69dfeabaf_0_287"/>
            <p:cNvSpPr txBox="1"/>
            <p:nvPr/>
          </p:nvSpPr>
          <p:spPr>
            <a:xfrm>
              <a:off x="4210471" y="3169814"/>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2. Unlock</a:t>
              </a:r>
              <a:endParaRPr/>
            </a:p>
          </p:txBody>
        </p:sp>
        <p:sp>
          <p:nvSpPr>
            <p:cNvPr id="194" name="Google Shape;194;ge69dfeabaf_0_287"/>
            <p:cNvSpPr txBox="1"/>
            <p:nvPr/>
          </p:nvSpPr>
          <p:spPr>
            <a:xfrm>
              <a:off x="5540711" y="2334150"/>
              <a:ext cx="173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3. Lock manually</a:t>
              </a:r>
              <a:endParaRPr/>
            </a:p>
          </p:txBody>
        </p:sp>
        <p:sp>
          <p:nvSpPr>
            <p:cNvPr id="195" name="Google Shape;195;ge69dfeabaf_0_287"/>
            <p:cNvSpPr/>
            <p:nvPr/>
          </p:nvSpPr>
          <p:spPr>
            <a:xfrm>
              <a:off x="9201224" y="5013176"/>
              <a:ext cx="1584300" cy="108000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196" name="Google Shape;196;ge69dfeabaf_0_287"/>
            <p:cNvCxnSpPr>
              <a:stCxn id="195" idx="1"/>
              <a:endCxn id="171" idx="3"/>
            </p:cNvCxnSpPr>
            <p:nvPr/>
          </p:nvCxnSpPr>
          <p:spPr>
            <a:xfrm rot="10800000">
              <a:off x="8544224" y="5553176"/>
              <a:ext cx="657000" cy="0"/>
            </a:xfrm>
            <a:prstGeom prst="straightConnector1">
              <a:avLst/>
            </a:prstGeom>
            <a:noFill/>
            <a:ln cap="flat" cmpd="sng" w="28575">
              <a:solidFill>
                <a:srgbClr val="C6CDD1"/>
              </a:solidFill>
              <a:prstDash val="solid"/>
              <a:round/>
              <a:headEnd len="med" w="med" type="triangle"/>
              <a:tailEnd len="med" w="med" type="triangle"/>
            </a:ln>
          </p:spPr>
        </p:cxnSp>
        <p:sp>
          <p:nvSpPr>
            <p:cNvPr id="197" name="Google Shape;197;ge69dfeabaf_0_287"/>
            <p:cNvSpPr/>
            <p:nvPr/>
          </p:nvSpPr>
          <p:spPr>
            <a:xfrm>
              <a:off x="9417248" y="5197823"/>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Map</a:t>
              </a:r>
              <a:endParaRPr>
                <a:solidFill>
                  <a:schemeClr val="dk1"/>
                </a:solidFill>
              </a:endParaRPr>
            </a:p>
          </p:txBody>
        </p:sp>
        <p:sp>
          <p:nvSpPr>
            <p:cNvPr id="198" name="Google Shape;198;ge69dfeabaf_0_287"/>
            <p:cNvSpPr/>
            <p:nvPr/>
          </p:nvSpPr>
          <p:spPr>
            <a:xfrm>
              <a:off x="9417248" y="5669680"/>
              <a:ext cx="1152000" cy="3195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chemeClr val="dk1"/>
                  </a:solidFill>
                  <a:latin typeface="Times New Roman"/>
                  <a:ea typeface="Times New Roman"/>
                  <a:cs typeface="Times New Roman"/>
                  <a:sym typeface="Times New Roman"/>
                </a:rPr>
                <a:t>Payment</a:t>
              </a:r>
              <a:endParaRPr>
                <a:solidFill>
                  <a:schemeClr val="dk1"/>
                </a:solidFill>
              </a:endParaRPr>
            </a:p>
          </p:txBody>
        </p:sp>
        <p:sp>
          <p:nvSpPr>
            <p:cNvPr id="199" name="Google Shape;199;ge69dfeabaf_0_287"/>
            <p:cNvSpPr txBox="1"/>
            <p:nvPr/>
          </p:nvSpPr>
          <p:spPr>
            <a:xfrm>
              <a:off x="8254807" y="5013176"/>
              <a:ext cx="995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     Integration</a:t>
              </a:r>
              <a:endParaRPr/>
            </a:p>
          </p:txBody>
        </p:sp>
      </p:grpSp>
      <p:sp>
        <p:nvSpPr>
          <p:cNvPr id="200" name="Google Shape;200;ge69dfeabaf_0_287"/>
          <p:cNvSpPr/>
          <p:nvPr/>
        </p:nvSpPr>
        <p:spPr>
          <a:xfrm>
            <a:off x="4214911"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1" name="Google Shape;201;ge69dfeabaf_0_287"/>
          <p:cNvSpPr/>
          <p:nvPr/>
        </p:nvSpPr>
        <p:spPr>
          <a:xfrm>
            <a:off x="4646959"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2" name="Google Shape;202;ge69dfeabaf_0_287"/>
          <p:cNvSpPr/>
          <p:nvPr/>
        </p:nvSpPr>
        <p:spPr>
          <a:xfrm>
            <a:off x="5074567" y="5209395"/>
            <a:ext cx="297000" cy="414900"/>
          </a:xfrm>
          <a:prstGeom prst="rect">
            <a:avLst/>
          </a:prstGeom>
          <a:solidFill>
            <a:srgbClr val="C6CDD0"/>
          </a:solidFill>
          <a:ln cap="flat" cmpd="sng" w="25400">
            <a:solidFill>
              <a:srgbClr val="C6CD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e69dfeabaf_0_292"/>
          <p:cNvSpPr txBox="1"/>
          <p:nvPr/>
        </p:nvSpPr>
        <p:spPr>
          <a:xfrm>
            <a:off x="2306638" y="2057400"/>
            <a:ext cx="1435200" cy="2755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208" name="Google Shape;208;ge69dfeabaf_0_292"/>
          <p:cNvSpPr txBox="1"/>
          <p:nvPr/>
        </p:nvSpPr>
        <p:spPr>
          <a:xfrm>
            <a:off x="488559" y="3109782"/>
            <a:ext cx="3697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cxnSp>
        <p:nvCxnSpPr>
          <p:cNvPr id="209" name="Google Shape;209;ge69dfeabaf_0_292"/>
          <p:cNvCxnSpPr/>
          <p:nvPr/>
        </p:nvCxnSpPr>
        <p:spPr>
          <a:xfrm>
            <a:off x="4511824" y="2269579"/>
            <a:ext cx="643440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210" name="Google Shape;210;ge69dfeabaf_0_292"/>
          <p:cNvSpPr/>
          <p:nvPr/>
        </p:nvSpPr>
        <p:spPr>
          <a:xfrm>
            <a:off x="4511824" y="2269579"/>
            <a:ext cx="623976"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211" name="Google Shape;211;ge69dfeabaf_0_292"/>
          <p:cNvSpPr/>
          <p:nvPr/>
        </p:nvSpPr>
        <p:spPr>
          <a:xfrm>
            <a:off x="4932512" y="2299742"/>
            <a:ext cx="5051362"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2.1 Service status</a:t>
            </a:r>
            <a:endParaRPr sz="2000">
              <a:solidFill>
                <a:srgbClr val="01ACF1"/>
              </a:solidFill>
              <a:latin typeface="Arial"/>
              <a:ea typeface="Arial"/>
              <a:cs typeface="Arial"/>
              <a:sym typeface="Arial"/>
            </a:endParaRPr>
          </a:p>
        </p:txBody>
      </p:sp>
      <p:cxnSp>
        <p:nvCxnSpPr>
          <p:cNvPr id="212" name="Google Shape;212;ge69dfeabaf_0_292"/>
          <p:cNvCxnSpPr/>
          <p:nvPr/>
        </p:nvCxnSpPr>
        <p:spPr>
          <a:xfrm>
            <a:off x="4870598" y="3044279"/>
            <a:ext cx="51495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13" name="Google Shape;213;ge69dfeabaf_0_292"/>
          <p:cNvSpPr/>
          <p:nvPr/>
        </p:nvSpPr>
        <p:spPr>
          <a:xfrm>
            <a:off x="4932512" y="3082379"/>
            <a:ext cx="5051362" cy="74220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2.2 Architecture research principles</a:t>
            </a:r>
            <a:endParaRPr sz="2000">
              <a:solidFill>
                <a:srgbClr val="01ACF1"/>
              </a:solidFill>
              <a:latin typeface="Arial"/>
              <a:ea typeface="Arial"/>
              <a:cs typeface="Arial"/>
              <a:sym typeface="Arial"/>
            </a:endParaRPr>
          </a:p>
        </p:txBody>
      </p:sp>
      <p:cxnSp>
        <p:nvCxnSpPr>
          <p:cNvPr id="214" name="Google Shape;214;ge69dfeabaf_0_292"/>
          <p:cNvCxnSpPr/>
          <p:nvPr/>
        </p:nvCxnSpPr>
        <p:spPr>
          <a:xfrm>
            <a:off x="4870598" y="3825329"/>
            <a:ext cx="51495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15" name="Google Shape;215;ge69dfeabaf_0_292"/>
          <p:cNvSpPr/>
          <p:nvPr/>
        </p:nvSpPr>
        <p:spPr>
          <a:xfrm>
            <a:off x="4576912" y="1556792"/>
            <a:ext cx="7301100" cy="638100"/>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Clr>
                <a:srgbClr val="1CADE4"/>
              </a:buClr>
              <a:buSzPts val="2340"/>
              <a:buFont typeface="Times New Roman"/>
              <a:buNone/>
            </a:pPr>
            <a:r>
              <a:rPr b="1" i="0" lang="en-US" sz="2340" cap="none" strike="noStrike">
                <a:solidFill>
                  <a:srgbClr val="1CADE4"/>
                </a:solidFill>
                <a:latin typeface="Times New Roman"/>
                <a:ea typeface="Times New Roman"/>
                <a:cs typeface="Times New Roman"/>
                <a:sym typeface="Times New Roman"/>
              </a:rPr>
              <a:t>Section 2. Stage 1: Improve Service Stability</a:t>
            </a:r>
            <a:endParaRPr/>
          </a:p>
        </p:txBody>
      </p:sp>
      <p:sp>
        <p:nvSpPr>
          <p:cNvPr id="216" name="Google Shape;216;ge69dfeabaf_0_292"/>
          <p:cNvSpPr/>
          <p:nvPr/>
        </p:nvSpPr>
        <p:spPr>
          <a:xfrm>
            <a:off x="4511824" y="1556792"/>
            <a:ext cx="107700" cy="638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2400"/>
              <a:buFont typeface="Arial"/>
              <a:buNone/>
            </a:pPr>
            <a:r>
              <a:t/>
            </a:r>
            <a:endParaRPr sz="2400">
              <a:solidFill>
                <a:srgbClr val="1482AB"/>
              </a:solidFill>
              <a:latin typeface="Arial"/>
              <a:ea typeface="Arial"/>
              <a:cs typeface="Arial"/>
              <a:sym typeface="Arial"/>
            </a:endParaRPr>
          </a:p>
        </p:txBody>
      </p:sp>
      <p:sp>
        <p:nvSpPr>
          <p:cNvPr id="217" name="Google Shape;217;ge69dfeabaf_0_292"/>
          <p:cNvSpPr/>
          <p:nvPr/>
        </p:nvSpPr>
        <p:spPr>
          <a:xfrm>
            <a:off x="4938862" y="3836442"/>
            <a:ext cx="5051362"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2.3 Troubleshooting</a:t>
            </a:r>
            <a:endParaRPr sz="2000">
              <a:solidFill>
                <a:srgbClr val="01ACF1"/>
              </a:solidFill>
              <a:latin typeface="Arial"/>
              <a:ea typeface="Arial"/>
              <a:cs typeface="Arial"/>
              <a:sym typeface="Arial"/>
            </a:endParaRPr>
          </a:p>
        </p:txBody>
      </p:sp>
      <p:cxnSp>
        <p:nvCxnSpPr>
          <p:cNvPr id="218" name="Google Shape;218;ge69dfeabaf_0_292"/>
          <p:cNvCxnSpPr/>
          <p:nvPr/>
        </p:nvCxnSpPr>
        <p:spPr>
          <a:xfrm>
            <a:off x="4919456" y="4580979"/>
            <a:ext cx="51471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219" name="Google Shape;219;ge69dfeabaf_0_292"/>
          <p:cNvSpPr/>
          <p:nvPr/>
        </p:nvSpPr>
        <p:spPr>
          <a:xfrm>
            <a:off x="4919457" y="4585398"/>
            <a:ext cx="5051362" cy="74406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2.4 Architecture scheme design</a:t>
            </a:r>
            <a:endParaRPr sz="2000">
              <a:solidFill>
                <a:srgbClr val="01ACF1"/>
              </a:solidFill>
              <a:latin typeface="Arial"/>
              <a:ea typeface="Arial"/>
              <a:cs typeface="Arial"/>
              <a:sym typeface="Arial"/>
            </a:endParaRPr>
          </a:p>
        </p:txBody>
      </p:sp>
      <p:cxnSp>
        <p:nvCxnSpPr>
          <p:cNvPr id="220" name="Google Shape;220;ge69dfeabaf_0_292"/>
          <p:cNvCxnSpPr/>
          <p:nvPr/>
        </p:nvCxnSpPr>
        <p:spPr>
          <a:xfrm>
            <a:off x="4859131" y="5329935"/>
            <a:ext cx="5147100" cy="0"/>
          </a:xfrm>
          <a:prstGeom prst="straightConnector1">
            <a:avLst/>
          </a:prstGeom>
          <a:solidFill>
            <a:srgbClr val="19ACE4"/>
          </a:solidFill>
          <a:ln cap="flat" cmpd="sng" w="25400">
            <a:solidFill>
              <a:srgbClr val="BADBF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e69dfeabaf_0_297"/>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2.1 Service status</a:t>
            </a:r>
            <a:endParaRPr/>
          </a:p>
        </p:txBody>
      </p:sp>
      <p:sp>
        <p:nvSpPr>
          <p:cNvPr id="226" name="Google Shape;226;ge69dfeabaf_0_297"/>
          <p:cNvSpPr txBox="1"/>
          <p:nvPr>
            <p:ph idx="1" type="body"/>
          </p:nvPr>
        </p:nvSpPr>
        <p:spPr>
          <a:xfrm>
            <a:off x="766800" y="1136946"/>
            <a:ext cx="10658400" cy="1710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Stage 1: X-bike, as a startup team with weak technical capabilities, just started its bike sharing business. The IT applications were deployed in its local data center, and all components (MongoDB, MySQL, Redis, etc.) were self-built</a:t>
            </a:r>
            <a:endParaRPr/>
          </a:p>
        </p:txBody>
      </p:sp>
      <p:pic>
        <p:nvPicPr>
          <p:cNvPr id="227" name="Google Shape;227;ge69dfeabaf_0_297"/>
          <p:cNvPicPr preferRelativeResize="0"/>
          <p:nvPr/>
        </p:nvPicPr>
        <p:blipFill rotWithShape="1">
          <a:blip r:embed="rId3">
            <a:alphaModFix/>
          </a:blip>
          <a:srcRect b="0" l="0" r="0" t="0"/>
          <a:stretch/>
        </p:blipFill>
        <p:spPr>
          <a:xfrm>
            <a:off x="4290293" y="2605746"/>
            <a:ext cx="727962" cy="263976"/>
          </a:xfrm>
          <a:prstGeom prst="rect">
            <a:avLst/>
          </a:prstGeom>
          <a:noFill/>
          <a:ln>
            <a:noFill/>
          </a:ln>
        </p:spPr>
      </p:pic>
      <p:pic>
        <p:nvPicPr>
          <p:cNvPr id="228" name="Google Shape;228;ge69dfeabaf_0_297"/>
          <p:cNvPicPr preferRelativeResize="0"/>
          <p:nvPr/>
        </p:nvPicPr>
        <p:blipFill rotWithShape="1">
          <a:blip r:embed="rId4">
            <a:alphaModFix/>
          </a:blip>
          <a:srcRect b="0" l="0" r="0" t="0"/>
          <a:stretch/>
        </p:blipFill>
        <p:spPr>
          <a:xfrm>
            <a:off x="5620827" y="2634428"/>
            <a:ext cx="654558" cy="393210"/>
          </a:xfrm>
          <a:prstGeom prst="rect">
            <a:avLst/>
          </a:prstGeom>
          <a:noFill/>
          <a:ln>
            <a:noFill/>
          </a:ln>
        </p:spPr>
      </p:pic>
      <p:sp>
        <p:nvSpPr>
          <p:cNvPr id="229" name="Google Shape;229;ge69dfeabaf_0_297"/>
          <p:cNvSpPr/>
          <p:nvPr/>
        </p:nvSpPr>
        <p:spPr>
          <a:xfrm>
            <a:off x="2156702" y="3312217"/>
            <a:ext cx="1241100" cy="264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Bike server</a:t>
            </a:r>
            <a:endParaRPr sz="1400">
              <a:solidFill>
                <a:srgbClr val="00B0F0"/>
              </a:solidFill>
              <a:latin typeface="Microsoft YaHei"/>
              <a:ea typeface="Microsoft YaHei"/>
              <a:cs typeface="Microsoft YaHei"/>
              <a:sym typeface="Microsoft YaHei"/>
            </a:endParaRPr>
          </a:p>
        </p:txBody>
      </p:sp>
      <p:sp>
        <p:nvSpPr>
          <p:cNvPr id="230" name="Google Shape;230;ge69dfeabaf_0_297"/>
          <p:cNvSpPr/>
          <p:nvPr/>
        </p:nvSpPr>
        <p:spPr>
          <a:xfrm>
            <a:off x="4033401" y="3312217"/>
            <a:ext cx="1241100" cy="264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Nginx</a:t>
            </a:r>
            <a:endParaRPr sz="1400">
              <a:solidFill>
                <a:srgbClr val="00B0F0"/>
              </a:solidFill>
              <a:latin typeface="Microsoft YaHei"/>
              <a:ea typeface="Microsoft YaHei"/>
              <a:cs typeface="Microsoft YaHei"/>
              <a:sym typeface="Microsoft YaHei"/>
            </a:endParaRPr>
          </a:p>
        </p:txBody>
      </p:sp>
      <p:sp>
        <p:nvSpPr>
          <p:cNvPr id="231" name="Google Shape;231;ge69dfeabaf_0_297"/>
          <p:cNvSpPr/>
          <p:nvPr/>
        </p:nvSpPr>
        <p:spPr>
          <a:xfrm>
            <a:off x="4033401" y="3863720"/>
            <a:ext cx="1241100" cy="264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API</a:t>
            </a:r>
            <a:endParaRPr sz="1400">
              <a:solidFill>
                <a:srgbClr val="00B0F0"/>
              </a:solidFill>
              <a:latin typeface="Microsoft YaHei"/>
              <a:ea typeface="Microsoft YaHei"/>
              <a:cs typeface="Microsoft YaHei"/>
              <a:sym typeface="Microsoft YaHei"/>
            </a:endParaRPr>
          </a:p>
        </p:txBody>
      </p:sp>
      <p:sp>
        <p:nvSpPr>
          <p:cNvPr id="232" name="Google Shape;232;ge69dfeabaf_0_297"/>
          <p:cNvSpPr/>
          <p:nvPr/>
        </p:nvSpPr>
        <p:spPr>
          <a:xfrm>
            <a:off x="2156702" y="4485870"/>
            <a:ext cx="1241100" cy="264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Service</a:t>
            </a:r>
            <a:endParaRPr sz="1400">
              <a:solidFill>
                <a:srgbClr val="00B0F0"/>
              </a:solidFill>
              <a:latin typeface="Microsoft YaHei"/>
              <a:ea typeface="Microsoft YaHei"/>
              <a:cs typeface="Microsoft YaHei"/>
              <a:sym typeface="Microsoft YaHei"/>
            </a:endParaRPr>
          </a:p>
        </p:txBody>
      </p:sp>
      <p:sp>
        <p:nvSpPr>
          <p:cNvPr id="233" name="Google Shape;233;ge69dfeabaf_0_297"/>
          <p:cNvSpPr/>
          <p:nvPr/>
        </p:nvSpPr>
        <p:spPr>
          <a:xfrm>
            <a:off x="4033401" y="4485870"/>
            <a:ext cx="1241100" cy="264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Nearby</a:t>
            </a:r>
            <a:endParaRPr sz="1400">
              <a:solidFill>
                <a:srgbClr val="00B0F0"/>
              </a:solidFill>
              <a:latin typeface="Microsoft YaHei"/>
              <a:ea typeface="Microsoft YaHei"/>
              <a:cs typeface="Microsoft YaHei"/>
              <a:sym typeface="Microsoft YaHei"/>
            </a:endParaRPr>
          </a:p>
        </p:txBody>
      </p:sp>
      <p:sp>
        <p:nvSpPr>
          <p:cNvPr id="234" name="Google Shape;234;ge69dfeabaf_0_297"/>
          <p:cNvSpPr/>
          <p:nvPr/>
        </p:nvSpPr>
        <p:spPr>
          <a:xfrm>
            <a:off x="2156702" y="5133089"/>
            <a:ext cx="3117900" cy="2211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Redis</a:t>
            </a:r>
            <a:endParaRPr sz="1400">
              <a:solidFill>
                <a:srgbClr val="00B0F0"/>
              </a:solidFill>
              <a:latin typeface="Microsoft YaHei"/>
              <a:ea typeface="Microsoft YaHei"/>
              <a:cs typeface="Microsoft YaHei"/>
              <a:sym typeface="Microsoft YaHei"/>
            </a:endParaRPr>
          </a:p>
        </p:txBody>
      </p:sp>
      <p:sp>
        <p:nvSpPr>
          <p:cNvPr id="235" name="Google Shape;235;ge69dfeabaf_0_297"/>
          <p:cNvSpPr/>
          <p:nvPr/>
        </p:nvSpPr>
        <p:spPr>
          <a:xfrm>
            <a:off x="2156702" y="5488603"/>
            <a:ext cx="1241100" cy="7839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MongoDB</a:t>
            </a:r>
            <a:endParaRPr sz="1400">
              <a:solidFill>
                <a:srgbClr val="00B0F0"/>
              </a:solidFill>
              <a:latin typeface="Microsoft YaHei"/>
              <a:ea typeface="Microsoft YaHei"/>
              <a:cs typeface="Microsoft YaHei"/>
              <a:sym typeface="Microsoft YaHei"/>
            </a:endParaRPr>
          </a:p>
        </p:txBody>
      </p:sp>
      <p:sp>
        <p:nvSpPr>
          <p:cNvPr id="236" name="Google Shape;236;ge69dfeabaf_0_297"/>
          <p:cNvSpPr/>
          <p:nvPr/>
        </p:nvSpPr>
        <p:spPr>
          <a:xfrm>
            <a:off x="4033401" y="5502276"/>
            <a:ext cx="1241100" cy="786300"/>
          </a:xfrm>
          <a:prstGeom prst="roundRect">
            <a:avLst>
              <a:gd fmla="val 16667" name="adj"/>
            </a:avLst>
          </a:prstGeom>
          <a:no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B0F0"/>
                </a:solidFill>
                <a:latin typeface="Times New Roman"/>
                <a:ea typeface="Times New Roman"/>
                <a:cs typeface="Times New Roman"/>
                <a:sym typeface="Times New Roman"/>
              </a:rPr>
              <a:t>MySQL</a:t>
            </a:r>
            <a:endParaRPr sz="1400">
              <a:solidFill>
                <a:srgbClr val="00B0F0"/>
              </a:solidFill>
              <a:latin typeface="Microsoft YaHei"/>
              <a:ea typeface="Microsoft YaHei"/>
              <a:cs typeface="Microsoft YaHei"/>
              <a:sym typeface="Microsoft YaHei"/>
            </a:endParaRPr>
          </a:p>
        </p:txBody>
      </p:sp>
      <p:cxnSp>
        <p:nvCxnSpPr>
          <p:cNvPr id="237" name="Google Shape;237;ge69dfeabaf_0_297"/>
          <p:cNvCxnSpPr>
            <a:endCxn id="228" idx="1"/>
          </p:cNvCxnSpPr>
          <p:nvPr/>
        </p:nvCxnSpPr>
        <p:spPr>
          <a:xfrm>
            <a:off x="5018727" y="2738033"/>
            <a:ext cx="602100" cy="93000"/>
          </a:xfrm>
          <a:prstGeom prst="straightConnector1">
            <a:avLst/>
          </a:prstGeom>
          <a:noFill/>
          <a:ln cap="flat" cmpd="sng" w="19050">
            <a:solidFill>
              <a:srgbClr val="00B0F0"/>
            </a:solidFill>
            <a:prstDash val="solid"/>
            <a:round/>
            <a:headEnd len="sm" w="sm" type="none"/>
            <a:tailEnd len="med" w="med" type="triangle"/>
          </a:ln>
        </p:spPr>
      </p:cxnSp>
      <p:cxnSp>
        <p:nvCxnSpPr>
          <p:cNvPr id="238" name="Google Shape;238;ge69dfeabaf_0_297"/>
          <p:cNvCxnSpPr/>
          <p:nvPr/>
        </p:nvCxnSpPr>
        <p:spPr>
          <a:xfrm>
            <a:off x="4654971" y="2888334"/>
            <a:ext cx="0" cy="423900"/>
          </a:xfrm>
          <a:prstGeom prst="straightConnector1">
            <a:avLst/>
          </a:prstGeom>
          <a:noFill/>
          <a:ln cap="flat" cmpd="sng" w="19050">
            <a:solidFill>
              <a:srgbClr val="00B0F0"/>
            </a:solidFill>
            <a:prstDash val="solid"/>
            <a:round/>
            <a:headEnd len="sm" w="sm" type="none"/>
            <a:tailEnd len="med" w="med" type="triangle"/>
          </a:ln>
        </p:spPr>
      </p:cxnSp>
      <p:cxnSp>
        <p:nvCxnSpPr>
          <p:cNvPr id="239" name="Google Shape;239;ge69dfeabaf_0_297"/>
          <p:cNvCxnSpPr/>
          <p:nvPr/>
        </p:nvCxnSpPr>
        <p:spPr>
          <a:xfrm>
            <a:off x="2776273" y="2899730"/>
            <a:ext cx="0" cy="426300"/>
          </a:xfrm>
          <a:prstGeom prst="straightConnector1">
            <a:avLst/>
          </a:prstGeom>
          <a:noFill/>
          <a:ln cap="flat" cmpd="sng" w="19050">
            <a:solidFill>
              <a:srgbClr val="00B0F0"/>
            </a:solidFill>
            <a:prstDash val="solid"/>
            <a:round/>
            <a:headEnd len="sm" w="sm" type="none"/>
            <a:tailEnd len="med" w="med" type="triangle"/>
          </a:ln>
        </p:spPr>
      </p:cxnSp>
      <p:cxnSp>
        <p:nvCxnSpPr>
          <p:cNvPr id="240" name="Google Shape;240;ge69dfeabaf_0_297"/>
          <p:cNvCxnSpPr/>
          <p:nvPr/>
        </p:nvCxnSpPr>
        <p:spPr>
          <a:xfrm flipH="1">
            <a:off x="4655069" y="3581131"/>
            <a:ext cx="3900" cy="282600"/>
          </a:xfrm>
          <a:prstGeom prst="straightConnector1">
            <a:avLst/>
          </a:prstGeom>
          <a:noFill/>
          <a:ln cap="flat" cmpd="sng" w="19050">
            <a:solidFill>
              <a:srgbClr val="00B0F0"/>
            </a:solidFill>
            <a:prstDash val="solid"/>
            <a:round/>
            <a:headEnd len="sm" w="sm" type="none"/>
            <a:tailEnd len="med" w="med" type="triangle"/>
          </a:ln>
        </p:spPr>
      </p:cxnSp>
      <p:cxnSp>
        <p:nvCxnSpPr>
          <p:cNvPr id="241" name="Google Shape;241;ge69dfeabaf_0_297"/>
          <p:cNvCxnSpPr/>
          <p:nvPr/>
        </p:nvCxnSpPr>
        <p:spPr>
          <a:xfrm flipH="1">
            <a:off x="4655069" y="4187328"/>
            <a:ext cx="3900" cy="282600"/>
          </a:xfrm>
          <a:prstGeom prst="straightConnector1">
            <a:avLst/>
          </a:prstGeom>
          <a:noFill/>
          <a:ln cap="flat" cmpd="sng" w="19050">
            <a:solidFill>
              <a:srgbClr val="00B0F0"/>
            </a:solidFill>
            <a:prstDash val="solid"/>
            <a:round/>
            <a:headEnd len="sm" w="sm" type="none"/>
            <a:tailEnd len="med" w="med" type="triangle"/>
          </a:ln>
        </p:spPr>
      </p:cxnSp>
      <p:cxnSp>
        <p:nvCxnSpPr>
          <p:cNvPr id="242" name="Google Shape;242;ge69dfeabaf_0_297"/>
          <p:cNvCxnSpPr/>
          <p:nvPr/>
        </p:nvCxnSpPr>
        <p:spPr>
          <a:xfrm>
            <a:off x="2776273" y="3692800"/>
            <a:ext cx="0" cy="793200"/>
          </a:xfrm>
          <a:prstGeom prst="straightConnector1">
            <a:avLst/>
          </a:prstGeom>
          <a:noFill/>
          <a:ln cap="flat" cmpd="sng" w="19050">
            <a:solidFill>
              <a:srgbClr val="00B0F0"/>
            </a:solidFill>
            <a:prstDash val="solid"/>
            <a:round/>
            <a:headEnd len="sm" w="sm" type="none"/>
            <a:tailEnd len="med" w="med" type="triangle"/>
          </a:ln>
        </p:spPr>
      </p:cxnSp>
      <p:cxnSp>
        <p:nvCxnSpPr>
          <p:cNvPr id="243" name="Google Shape;243;ge69dfeabaf_0_297"/>
          <p:cNvCxnSpPr/>
          <p:nvPr/>
        </p:nvCxnSpPr>
        <p:spPr>
          <a:xfrm flipH="1">
            <a:off x="2776370" y="4128077"/>
            <a:ext cx="1878600" cy="357900"/>
          </a:xfrm>
          <a:prstGeom prst="straightConnector1">
            <a:avLst/>
          </a:prstGeom>
          <a:noFill/>
          <a:ln cap="flat" cmpd="sng" w="19050">
            <a:solidFill>
              <a:srgbClr val="00B0F0"/>
            </a:solidFill>
            <a:prstDash val="solid"/>
            <a:round/>
            <a:headEnd len="sm" w="sm" type="none"/>
            <a:tailEnd len="med" w="med" type="triangle"/>
          </a:ln>
        </p:spPr>
      </p:cxnSp>
      <p:cxnSp>
        <p:nvCxnSpPr>
          <p:cNvPr id="244" name="Google Shape;244;ge69dfeabaf_0_297"/>
          <p:cNvCxnSpPr/>
          <p:nvPr/>
        </p:nvCxnSpPr>
        <p:spPr>
          <a:xfrm flipH="1">
            <a:off x="4648971" y="4743389"/>
            <a:ext cx="6000" cy="282600"/>
          </a:xfrm>
          <a:prstGeom prst="straightConnector1">
            <a:avLst/>
          </a:prstGeom>
          <a:noFill/>
          <a:ln cap="flat" cmpd="sng" w="19050">
            <a:solidFill>
              <a:srgbClr val="00B0F0"/>
            </a:solidFill>
            <a:prstDash val="solid"/>
            <a:round/>
            <a:headEnd len="sm" w="sm" type="none"/>
            <a:tailEnd len="med" w="med" type="triangle"/>
          </a:ln>
        </p:spPr>
      </p:cxnSp>
      <p:cxnSp>
        <p:nvCxnSpPr>
          <p:cNvPr id="245" name="Google Shape;245;ge69dfeabaf_0_297"/>
          <p:cNvCxnSpPr/>
          <p:nvPr/>
        </p:nvCxnSpPr>
        <p:spPr>
          <a:xfrm flipH="1">
            <a:off x="2772373" y="4754785"/>
            <a:ext cx="3900" cy="282600"/>
          </a:xfrm>
          <a:prstGeom prst="straightConnector1">
            <a:avLst/>
          </a:prstGeom>
          <a:noFill/>
          <a:ln cap="flat" cmpd="sng" w="19050">
            <a:solidFill>
              <a:srgbClr val="00B0F0"/>
            </a:solidFill>
            <a:prstDash val="solid"/>
            <a:round/>
            <a:headEnd len="sm" w="sm" type="none"/>
            <a:tailEnd len="med" w="med" type="triangle"/>
          </a:ln>
        </p:spPr>
      </p:cxnSp>
      <p:sp>
        <p:nvSpPr>
          <p:cNvPr id="246" name="Google Shape;246;ge69dfeabaf_0_297"/>
          <p:cNvSpPr/>
          <p:nvPr/>
        </p:nvSpPr>
        <p:spPr>
          <a:xfrm>
            <a:off x="1972830" y="3132181"/>
            <a:ext cx="3743400" cy="1112100"/>
          </a:xfrm>
          <a:prstGeom prst="roundRect">
            <a:avLst>
              <a:gd fmla="val 16667" name="adj"/>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00B0F0"/>
              </a:solidFill>
              <a:latin typeface="Microsoft YaHei"/>
              <a:ea typeface="Microsoft YaHei"/>
              <a:cs typeface="Microsoft YaHei"/>
              <a:sym typeface="Microsoft YaHei"/>
            </a:endParaRPr>
          </a:p>
        </p:txBody>
      </p:sp>
      <p:sp>
        <p:nvSpPr>
          <p:cNvPr id="247" name="Google Shape;247;ge69dfeabaf_0_297"/>
          <p:cNvSpPr/>
          <p:nvPr/>
        </p:nvSpPr>
        <p:spPr>
          <a:xfrm>
            <a:off x="1992816" y="4362807"/>
            <a:ext cx="3745500" cy="505800"/>
          </a:xfrm>
          <a:prstGeom prst="roundRect">
            <a:avLst>
              <a:gd fmla="val 16667" name="adj"/>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00B0F0"/>
              </a:solidFill>
              <a:latin typeface="Microsoft YaHei"/>
              <a:ea typeface="Microsoft YaHei"/>
              <a:cs typeface="Microsoft YaHei"/>
              <a:sym typeface="Microsoft YaHei"/>
            </a:endParaRPr>
          </a:p>
        </p:txBody>
      </p:sp>
      <p:sp>
        <p:nvSpPr>
          <p:cNvPr id="248" name="Google Shape;248;ge69dfeabaf_0_297"/>
          <p:cNvSpPr/>
          <p:nvPr/>
        </p:nvSpPr>
        <p:spPr>
          <a:xfrm>
            <a:off x="1926861" y="5007746"/>
            <a:ext cx="3873300" cy="1426500"/>
          </a:xfrm>
          <a:prstGeom prst="roundRect">
            <a:avLst>
              <a:gd fmla="val 16667" name="adj"/>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00B0F0"/>
              </a:solidFill>
              <a:latin typeface="Microsoft YaHei"/>
              <a:ea typeface="Microsoft YaHei"/>
              <a:cs typeface="Microsoft YaHei"/>
              <a:sym typeface="Microsoft YaHei"/>
            </a:endParaRPr>
          </a:p>
        </p:txBody>
      </p:sp>
      <p:sp>
        <p:nvSpPr>
          <p:cNvPr id="249" name="Google Shape;249;ge69dfeabaf_0_297"/>
          <p:cNvSpPr/>
          <p:nvPr/>
        </p:nvSpPr>
        <p:spPr>
          <a:xfrm>
            <a:off x="6743036" y="3148010"/>
            <a:ext cx="4377000" cy="2566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Problems: the service was </a:t>
            </a:r>
            <a:r>
              <a:rPr b="1" lang="en-US" sz="2000">
                <a:latin typeface="Times New Roman"/>
                <a:ea typeface="Times New Roman"/>
                <a:cs typeface="Times New Roman"/>
                <a:sym typeface="Times New Roman"/>
              </a:rPr>
              <a:t>unstable</a:t>
            </a:r>
            <a:r>
              <a:rPr b="1" i="0" lang="en-US" sz="2000" cap="none" strike="noStrike">
                <a:solidFill>
                  <a:srgbClr val="000000"/>
                </a:solidFill>
                <a:latin typeface="Times New Roman"/>
                <a:ea typeface="Times New Roman"/>
                <a:cs typeface="Times New Roman"/>
                <a:sym typeface="Times New Roman"/>
              </a:rPr>
              <a:t>, and the whole business often failed slightly or severely</a:t>
            </a:r>
            <a:endParaRPr b="1" sz="1600">
              <a:solidFill>
                <a:schemeClr val="dk1"/>
              </a:solidFill>
              <a:latin typeface="Microsoft YaHei"/>
              <a:ea typeface="Microsoft YaHei"/>
              <a:cs typeface="Microsoft YaHei"/>
              <a:sym typeface="Microsoft YaHei"/>
            </a:endParaRPr>
          </a:p>
          <a:p>
            <a:pPr indent="-285750" lvl="1" marL="2857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MongoDB and MySQL directly failed during peak hours</a:t>
            </a:r>
            <a:endParaRPr b="0" i="0" sz="1800" u="none" cap="none" strike="noStrike">
              <a:solidFill>
                <a:schemeClr val="dk1"/>
              </a:solidFill>
              <a:latin typeface="Microsoft YaHei"/>
              <a:ea typeface="Microsoft YaHei"/>
              <a:cs typeface="Microsoft YaHei"/>
              <a:sym typeface="Microsoft YaHei"/>
            </a:endParaRPr>
          </a:p>
          <a:p>
            <a:pPr indent="-285750" lvl="1" marL="2857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Various Redis clients couldn't be connected</a:t>
            </a:r>
            <a:endParaRPr b="0" i="0" sz="1800" u="none" cap="none" strike="noStrike">
              <a:solidFill>
                <a:schemeClr val="dk1"/>
              </a:solidFill>
              <a:latin typeface="Microsoft YaHei"/>
              <a:ea typeface="Microsoft YaHei"/>
              <a:cs typeface="Microsoft YaHei"/>
              <a:sym typeface="Microsoft YaHei"/>
            </a:endParaRPr>
          </a:p>
          <a:p>
            <a:pPr indent="-285750" lvl="1" marL="285750" marR="0" rtl="0" algn="l">
              <a:spcBef>
                <a:spcPts val="360"/>
              </a:spcBef>
              <a:spcAft>
                <a:spcPts val="0"/>
              </a:spcAft>
              <a:buClr>
                <a:srgbClr val="000000"/>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Troubleshooting and recovery were slow</a:t>
            </a:r>
            <a:endParaRPr b="0" i="0" sz="1800" u="none" cap="none" strike="noStrike">
              <a:solidFill>
                <a:schemeClr val="dk1"/>
              </a:solidFill>
              <a:latin typeface="Microsoft YaHei"/>
              <a:ea typeface="Microsoft YaHei"/>
              <a:cs typeface="Microsoft YaHei"/>
              <a:sym typeface="Microsoft YaHei"/>
            </a:endParaRPr>
          </a:p>
        </p:txBody>
      </p:sp>
      <p:pic>
        <p:nvPicPr>
          <p:cNvPr id="250" name="Google Shape;250;ge69dfeabaf_0_297"/>
          <p:cNvPicPr preferRelativeResize="0"/>
          <p:nvPr/>
        </p:nvPicPr>
        <p:blipFill rotWithShape="1">
          <a:blip r:embed="rId5">
            <a:alphaModFix/>
          </a:blip>
          <a:srcRect b="0" l="0" r="0" t="0"/>
          <a:stretch/>
        </p:blipFill>
        <p:spPr>
          <a:xfrm>
            <a:off x="2441938" y="2352116"/>
            <a:ext cx="660674" cy="660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e69dfeabaf_0_302"/>
          <p:cNvSpPr txBox="1"/>
          <p:nvPr>
            <p:ph type="title"/>
          </p:nvPr>
        </p:nvSpPr>
        <p:spPr>
          <a:xfrm>
            <a:off x="838201" y="229215"/>
            <a:ext cx="9821100" cy="907800"/>
          </a:xfrm>
          <a:prstGeom prst="rect">
            <a:avLst/>
          </a:prstGeom>
          <a:noFill/>
          <a:ln>
            <a:noFill/>
          </a:ln>
        </p:spPr>
        <p:txBody>
          <a:bodyPr anchorCtr="0" anchor="ctr" bIns="45700" lIns="91425" spcFirstLastPara="1" rIns="91425" wrap="square" tIns="45700">
            <a:noAutofit/>
          </a:bodyPr>
          <a:lstStyle/>
          <a:p>
            <a:pPr indent="-912812" lvl="0" marL="912812"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Group discussion</a:t>
            </a:r>
            <a:endParaRPr/>
          </a:p>
        </p:txBody>
      </p:sp>
      <p:sp>
        <p:nvSpPr>
          <p:cNvPr id="256" name="Google Shape;256;ge69dfeabaf_0_302"/>
          <p:cNvSpPr txBox="1"/>
          <p:nvPr>
            <p:ph idx="1" type="body"/>
          </p:nvPr>
        </p:nvSpPr>
        <p:spPr>
          <a:xfrm>
            <a:off x="838201" y="1268760"/>
            <a:ext cx="10658400" cy="504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Time limit: 15 minutes for discussion and 5 minutes for presentation for each group </a:t>
            </a:r>
            <a:endParaRPr/>
          </a:p>
          <a:p>
            <a:pPr indent="0" lvl="0" marL="0" rtl="0" algn="l">
              <a:lnSpc>
                <a:spcPct val="120000"/>
              </a:lnSpc>
              <a:spcBef>
                <a:spcPts val="0"/>
              </a:spcBef>
              <a:spcAft>
                <a:spcPts val="0"/>
              </a:spcAft>
              <a:buSzPts val="2400"/>
              <a:buNone/>
            </a:pPr>
            <a:r>
              <a:t/>
            </a:r>
            <a:endParaRPr/>
          </a:p>
          <a:p>
            <a:pPr indent="0" lvl="0" marL="0" rtl="0" algn="l">
              <a:lnSpc>
                <a:spcPct val="120000"/>
              </a:lnSpc>
              <a:spcBef>
                <a:spcPts val="0"/>
              </a:spcBef>
              <a:spcAft>
                <a:spcPts val="0"/>
              </a:spcAft>
              <a:buSzPts val="2400"/>
              <a:buNone/>
            </a:pPr>
            <a:r>
              <a:rPr b="0" i="0" lang="en-US" sz="2400" cap="none" strike="noStrike">
                <a:solidFill>
                  <a:srgbClr val="000000"/>
                </a:solidFill>
                <a:latin typeface="Times New Roman"/>
                <a:ea typeface="Times New Roman"/>
                <a:cs typeface="Times New Roman"/>
                <a:sym typeface="Times New Roman"/>
              </a:rPr>
              <a:t>Please think about the following questions about this case:</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1. What information is required to make a scheme before architecture optimization?</a:t>
            </a:r>
            <a:endParaRPr/>
          </a:p>
          <a:p>
            <a:pPr indent="0" lvl="0" marL="0" rtl="0" algn="l">
              <a:lnSpc>
                <a:spcPct val="120000"/>
              </a:lnSpc>
              <a:spcBef>
                <a:spcPts val="0"/>
              </a:spcBef>
              <a:spcAft>
                <a:spcPts val="0"/>
              </a:spcAft>
              <a:buSzPts val="2160"/>
              <a:buNone/>
            </a:pPr>
            <a:r>
              <a:rPr b="0" i="0" lang="en-US" sz="2400" cap="none" strike="noStrike">
                <a:solidFill>
                  <a:srgbClr val="000000"/>
                </a:solidFill>
                <a:latin typeface="Times New Roman"/>
                <a:ea typeface="Times New Roman"/>
                <a:cs typeface="Times New Roman"/>
                <a:sym typeface="Times New Roman"/>
              </a:rPr>
              <a:t>2. What are the possible causes of the aforementioned problems?</a:t>
            </a:r>
            <a:endParaRPr/>
          </a:p>
        </p:txBody>
      </p:sp>
      <p:pic>
        <p:nvPicPr>
          <p:cNvPr id="257" name="Google Shape;257;ge69dfeabaf_0_302"/>
          <p:cNvPicPr preferRelativeResize="0"/>
          <p:nvPr/>
        </p:nvPicPr>
        <p:blipFill rotWithShape="1">
          <a:blip r:embed="rId3">
            <a:alphaModFix/>
          </a:blip>
          <a:srcRect b="0" l="0" r="0" t="0"/>
          <a:stretch/>
        </p:blipFill>
        <p:spPr>
          <a:xfrm>
            <a:off x="8585365" y="3789040"/>
            <a:ext cx="2431589" cy="1958326"/>
          </a:xfrm>
          <a:prstGeom prst="rect">
            <a:avLst/>
          </a:prstGeom>
          <a:noFill/>
          <a:ln>
            <a:noFill/>
          </a:ln>
        </p:spPr>
      </p:pic>
      <p:sp>
        <p:nvSpPr>
          <p:cNvPr id="258" name="Google Shape;258;ge69dfeabaf_0_302"/>
          <p:cNvSpPr/>
          <p:nvPr/>
        </p:nvSpPr>
        <p:spPr>
          <a:xfrm>
            <a:off x="838201" y="3789039"/>
            <a:ext cx="5099100" cy="214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Group output:</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rPr b="0" i="0" lang="en-US" sz="2400" cap="none" strike="noStrike">
                <a:solidFill>
                  <a:srgbClr val="000000"/>
                </a:solidFill>
                <a:latin typeface="Times New Roman"/>
                <a:ea typeface="Times New Roman"/>
                <a:cs typeface="Times New Roman"/>
                <a:sym typeface="Times New Roman"/>
              </a:rPr>
              <a:t>1. Environment research principles</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rPr b="0" i="0" lang="en-US" sz="2400" cap="none" strike="noStrike">
                <a:solidFill>
                  <a:srgbClr val="000000"/>
                </a:solidFill>
                <a:latin typeface="Times New Roman"/>
                <a:ea typeface="Times New Roman"/>
                <a:cs typeface="Times New Roman"/>
                <a:sym typeface="Times New Roman"/>
              </a:rPr>
              <a:t>2. Possible causes</a:t>
            </a:r>
            <a:endParaRPr b="0" sz="2400">
              <a:solidFill>
                <a:schemeClr val="dk1"/>
              </a:solidFill>
              <a:latin typeface="Arial"/>
              <a:ea typeface="Arial"/>
              <a:cs typeface="Arial"/>
              <a:sym typeface="Arial"/>
            </a:endParaRPr>
          </a:p>
          <a:p>
            <a:pPr indent="0" lvl="0" marL="0" marR="0" rtl="0" algn="l">
              <a:spcBef>
                <a:spcPts val="480"/>
              </a:spcBef>
              <a:spcAft>
                <a:spcPts val="0"/>
              </a:spcAft>
              <a:buNone/>
            </a:pPr>
            <a:r>
              <a:t/>
            </a:r>
            <a:endParaRPr b="0" sz="2400">
              <a:solidFill>
                <a:schemeClr val="dk1"/>
              </a:solidFill>
              <a:latin typeface="Microsoft YaHei"/>
              <a:ea typeface="Microsoft YaHei"/>
              <a:cs typeface="Microsoft YaHei"/>
              <a:sym typeface="Microsoft YaHei"/>
            </a:endParaRPr>
          </a:p>
        </p:txBody>
      </p:sp>
    </p:spTree>
  </p:cSld>
  <p:clrMapOvr>
    <a:masterClrMapping/>
  </p:clrMapOvr>
</p:sld>
</file>

<file path=ppt/theme/theme1.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2019-04-15T10:11:37Z</dcterms:created>
  <dc:creator>T137638</dc:creator>
</cp:coreProperties>
</file>